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4.xml" ContentType="application/vnd.openxmlformats-officedocument.presentationml.notesSlide+xml"/>
  <Override PartName="/ppt/charts/chart7.xml" ContentType="application/vnd.openxmlformats-officedocument.drawingml.chart+xml"/>
  <Override PartName="/ppt/notesSlides/notesSlide15.xml" ContentType="application/vnd.openxmlformats-officedocument.presentationml.notesSlide+xml"/>
  <Override PartName="/ppt/charts/chart8.xml" ContentType="application/vnd.openxmlformats-officedocument.drawingml.chart+xml"/>
  <Override PartName="/ppt/notesSlides/notesSlide16.xml" ContentType="application/vnd.openxmlformats-officedocument.presentationml.notesSlide+xml"/>
  <Override PartName="/ppt/charts/chart9.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0.xml" ContentType="application/vnd.openxmlformats-officedocument.drawingml.chart+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Override PartName="/ppt/charts/colors7.xml" ContentType="application/vnd.ms-office.chartcolorstyle+xml"/>
  <Override PartName="/ppt/charts/style7.xml" ContentType="application/vnd.ms-office.chartstyle+xml"/>
  <Override PartName="/ppt/charts/colors8.xml" ContentType="application/vnd.ms-office.chartcolorstyle+xml"/>
  <Override PartName="/ppt/charts/style8.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52"/>
  </p:notesMasterIdLst>
  <p:handoutMasterIdLst>
    <p:handoutMasterId r:id="rId53"/>
  </p:handoutMasterIdLst>
  <p:sldIdLst>
    <p:sldId id="264" r:id="rId2"/>
    <p:sldId id="358" r:id="rId3"/>
    <p:sldId id="353" r:id="rId4"/>
    <p:sldId id="355" r:id="rId5"/>
    <p:sldId id="279" r:id="rId6"/>
    <p:sldId id="337" r:id="rId7"/>
    <p:sldId id="375" r:id="rId8"/>
    <p:sldId id="339" r:id="rId9"/>
    <p:sldId id="387" r:id="rId10"/>
    <p:sldId id="281" r:id="rId11"/>
    <p:sldId id="350" r:id="rId12"/>
    <p:sldId id="351" r:id="rId13"/>
    <p:sldId id="340" r:id="rId14"/>
    <p:sldId id="341" r:id="rId15"/>
    <p:sldId id="342" r:id="rId16"/>
    <p:sldId id="343" r:id="rId17"/>
    <p:sldId id="357" r:id="rId18"/>
    <p:sldId id="376" r:id="rId19"/>
    <p:sldId id="338" r:id="rId20"/>
    <p:sldId id="344" r:id="rId21"/>
    <p:sldId id="352" r:id="rId22"/>
    <p:sldId id="345" r:id="rId23"/>
    <p:sldId id="361" r:id="rId24"/>
    <p:sldId id="377" r:id="rId25"/>
    <p:sldId id="362" r:id="rId26"/>
    <p:sldId id="363" r:id="rId27"/>
    <p:sldId id="364" r:id="rId28"/>
    <p:sldId id="388" r:id="rId29"/>
    <p:sldId id="389" r:id="rId30"/>
    <p:sldId id="369" r:id="rId31"/>
    <p:sldId id="370" r:id="rId32"/>
    <p:sldId id="371" r:id="rId33"/>
    <p:sldId id="372" r:id="rId34"/>
    <p:sldId id="384" r:id="rId35"/>
    <p:sldId id="383" r:id="rId36"/>
    <p:sldId id="365" r:id="rId37"/>
    <p:sldId id="366" r:id="rId38"/>
    <p:sldId id="367" r:id="rId39"/>
    <p:sldId id="368" r:id="rId40"/>
    <p:sldId id="348" r:id="rId41"/>
    <p:sldId id="354" r:id="rId42"/>
    <p:sldId id="359" r:id="rId43"/>
    <p:sldId id="378" r:id="rId44"/>
    <p:sldId id="379" r:id="rId45"/>
    <p:sldId id="380" r:id="rId46"/>
    <p:sldId id="385" r:id="rId47"/>
    <p:sldId id="386" r:id="rId48"/>
    <p:sldId id="360" r:id="rId49"/>
    <p:sldId id="381" r:id="rId50"/>
    <p:sldId id="390" r:id="rId51"/>
  </p:sldIdLst>
  <p:sldSz cx="12192000" cy="6858000"/>
  <p:notesSz cx="6669088" cy="9926638"/>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CFF33"/>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4" autoAdjust="0"/>
    <p:restoredTop sz="94660" autoAdjust="0"/>
  </p:normalViewPr>
  <p:slideViewPr>
    <p:cSldViewPr snapToGrid="0">
      <p:cViewPr>
        <p:scale>
          <a:sx n="94" d="100"/>
          <a:sy n="94" d="100"/>
        </p:scale>
        <p:origin x="-288" y="-54"/>
      </p:cViewPr>
      <p:guideLst>
        <p:guide orient="horz" pos="2160"/>
        <p:guide pos="3817"/>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6.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embeddings/oleObject4.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s-MX"/>
              <a:t>Poblacion inscrita por año y centro</a:t>
            </a:r>
          </a:p>
        </c:rich>
      </c:tx>
      <c:layout/>
      <c:overlay val="0"/>
      <c:spPr>
        <a:noFill/>
        <a:ln>
          <a:noFill/>
        </a:ln>
        <a:effectLst/>
      </c:spPr>
    </c:title>
    <c:autoTitleDeleted val="0"/>
    <c:plotArea>
      <c:layout/>
      <c:lineChart>
        <c:grouping val="standard"/>
        <c:varyColors val="0"/>
        <c:ser>
          <c:idx val="0"/>
          <c:order val="0"/>
          <c:tx>
            <c:strRef>
              <c:f>'[Insc. Validado Fonasa 2008 al 2016.xlsx]Hoja1'!$C$4</c:f>
              <c:strCache>
                <c:ptCount val="1"/>
                <c:pt idx="0">
                  <c:v>BALMACEDA</c:v>
                </c:pt>
              </c:strCache>
            </c:strRef>
          </c:tx>
          <c:spPr>
            <a:ln w="22225" cap="rnd">
              <a:solidFill>
                <a:schemeClr val="accent1"/>
              </a:solidFill>
              <a:round/>
            </a:ln>
            <a:effectLst/>
          </c:spPr>
          <c:marker>
            <c:symbol val="diamond"/>
            <c:size val="6"/>
            <c:spPr>
              <a:solidFill>
                <a:schemeClr val="accent1"/>
              </a:solidFill>
              <a:ln w="9525">
                <a:solidFill>
                  <a:schemeClr val="accent1"/>
                </a:solidFill>
                <a:round/>
              </a:ln>
              <a:effectLst/>
            </c:spPr>
          </c:marker>
          <c:cat>
            <c:numRef>
              <c:f>'[Insc. Validado Fonasa 2008 al 2016.xlsx]Hoja1'!$B$5:$B$14</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'[Insc. Validado Fonasa 2008 al 2016.xlsx]Hoja1'!$C$5:$C$14</c:f>
              <c:numCache>
                <c:formatCode>General</c:formatCode>
                <c:ptCount val="10"/>
                <c:pt idx="0">
                  <c:v>7027</c:v>
                </c:pt>
                <c:pt idx="1">
                  <c:v>7385</c:v>
                </c:pt>
                <c:pt idx="2">
                  <c:v>7823</c:v>
                </c:pt>
                <c:pt idx="3">
                  <c:v>8026</c:v>
                </c:pt>
                <c:pt idx="4">
                  <c:v>9288</c:v>
                </c:pt>
                <c:pt idx="5">
                  <c:v>9139</c:v>
                </c:pt>
                <c:pt idx="6">
                  <c:v>9425</c:v>
                </c:pt>
                <c:pt idx="7">
                  <c:v>9220</c:v>
                </c:pt>
                <c:pt idx="8">
                  <c:v>8775</c:v>
                </c:pt>
                <c:pt idx="9">
                  <c:v>8901</c:v>
                </c:pt>
              </c:numCache>
            </c:numRef>
          </c:val>
          <c:smooth val="0"/>
          <c:extLst xmlns:c16r2="http://schemas.microsoft.com/office/drawing/2015/06/chart">
            <c:ext xmlns:c16="http://schemas.microsoft.com/office/drawing/2014/chart" uri="{C3380CC4-5D6E-409C-BE32-E72D297353CC}">
              <c16:uniqueId val="{00000000-FB23-4CA6-BD17-A3CE5223EBF6}"/>
            </c:ext>
          </c:extLst>
        </c:ser>
        <c:ser>
          <c:idx val="1"/>
          <c:order val="1"/>
          <c:tx>
            <c:strRef>
              <c:f>'[Insc. Validado Fonasa 2008 al 2016.xlsx]Hoja1'!$D$4</c:f>
              <c:strCache>
                <c:ptCount val="1"/>
                <c:pt idx="0">
                  <c:v>PUNTILLA</c:v>
                </c:pt>
              </c:strCache>
            </c:strRef>
          </c:tx>
          <c:spPr>
            <a:ln w="22225" cap="rnd">
              <a:solidFill>
                <a:schemeClr val="accent2"/>
              </a:solidFill>
              <a:round/>
            </a:ln>
            <a:effectLst/>
          </c:spPr>
          <c:marker>
            <c:symbol val="square"/>
            <c:size val="6"/>
            <c:spPr>
              <a:solidFill>
                <a:schemeClr val="accent2"/>
              </a:solidFill>
              <a:ln w="9525">
                <a:solidFill>
                  <a:schemeClr val="accent2"/>
                </a:solidFill>
                <a:round/>
              </a:ln>
              <a:effectLst/>
            </c:spPr>
          </c:marker>
          <c:cat>
            <c:numRef>
              <c:f>'[Insc. Validado Fonasa 2008 al 2016.xlsx]Hoja1'!$B$5:$B$14</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'[Insc. Validado Fonasa 2008 al 2016.xlsx]Hoja1'!$D$5:$D$14</c:f>
              <c:numCache>
                <c:formatCode>General</c:formatCode>
                <c:ptCount val="10"/>
                <c:pt idx="0">
                  <c:v>1714</c:v>
                </c:pt>
                <c:pt idx="1">
                  <c:v>1632</c:v>
                </c:pt>
                <c:pt idx="2">
                  <c:v>1845</c:v>
                </c:pt>
                <c:pt idx="3">
                  <c:v>1756</c:v>
                </c:pt>
                <c:pt idx="4">
                  <c:v>1900</c:v>
                </c:pt>
                <c:pt idx="5">
                  <c:v>1663</c:v>
                </c:pt>
                <c:pt idx="6">
                  <c:v>1743</c:v>
                </c:pt>
                <c:pt idx="7">
                  <c:v>1705</c:v>
                </c:pt>
                <c:pt idx="8">
                  <c:v>1653</c:v>
                </c:pt>
                <c:pt idx="9">
                  <c:v>1609</c:v>
                </c:pt>
              </c:numCache>
            </c:numRef>
          </c:val>
          <c:smooth val="0"/>
          <c:extLst xmlns:c16r2="http://schemas.microsoft.com/office/drawing/2015/06/chart">
            <c:ext xmlns:c16="http://schemas.microsoft.com/office/drawing/2014/chart" uri="{C3380CC4-5D6E-409C-BE32-E72D297353CC}">
              <c16:uniqueId val="{00000001-FB23-4CA6-BD17-A3CE5223EBF6}"/>
            </c:ext>
          </c:extLst>
        </c:ser>
        <c:ser>
          <c:idx val="2"/>
          <c:order val="2"/>
          <c:tx>
            <c:strRef>
              <c:f>'[Insc. Validado Fonasa 2008 al 2016.xlsx]Hoja1'!$E$4</c:f>
              <c:strCache>
                <c:ptCount val="1"/>
                <c:pt idx="0">
                  <c:v>SANTA RITA</c:v>
                </c:pt>
              </c:strCache>
            </c:strRef>
          </c:tx>
          <c:spPr>
            <a:ln w="22225" cap="rnd">
              <a:solidFill>
                <a:schemeClr val="accent3"/>
              </a:solidFill>
              <a:round/>
            </a:ln>
            <a:effectLst/>
          </c:spPr>
          <c:marker>
            <c:symbol val="triangle"/>
            <c:size val="6"/>
            <c:spPr>
              <a:solidFill>
                <a:schemeClr val="accent3"/>
              </a:solidFill>
              <a:ln w="9525">
                <a:solidFill>
                  <a:schemeClr val="accent3"/>
                </a:solidFill>
                <a:round/>
              </a:ln>
              <a:effectLst/>
            </c:spPr>
          </c:marker>
          <c:cat>
            <c:numRef>
              <c:f>'[Insc. Validado Fonasa 2008 al 2016.xlsx]Hoja1'!$B$5:$B$14</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'[Insc. Validado Fonasa 2008 al 2016.xlsx]Hoja1'!$E$5:$E$14</c:f>
              <c:numCache>
                <c:formatCode>General</c:formatCode>
                <c:ptCount val="10"/>
                <c:pt idx="0">
                  <c:v>352</c:v>
                </c:pt>
                <c:pt idx="1">
                  <c:v>313</c:v>
                </c:pt>
                <c:pt idx="2">
                  <c:v>317</c:v>
                </c:pt>
                <c:pt idx="3">
                  <c:v>318</c:v>
                </c:pt>
                <c:pt idx="4">
                  <c:v>2</c:v>
                </c:pt>
                <c:pt idx="5">
                  <c:v>256</c:v>
                </c:pt>
                <c:pt idx="6">
                  <c:v>274</c:v>
                </c:pt>
                <c:pt idx="7">
                  <c:v>312</c:v>
                </c:pt>
                <c:pt idx="8">
                  <c:v>293</c:v>
                </c:pt>
                <c:pt idx="9">
                  <c:v>276</c:v>
                </c:pt>
              </c:numCache>
            </c:numRef>
          </c:val>
          <c:smooth val="0"/>
          <c:extLst xmlns:c16r2="http://schemas.microsoft.com/office/drawing/2015/06/chart">
            <c:ext xmlns:c16="http://schemas.microsoft.com/office/drawing/2014/chart" uri="{C3380CC4-5D6E-409C-BE32-E72D297353CC}">
              <c16:uniqueId val="{00000002-FB23-4CA6-BD17-A3CE5223EBF6}"/>
            </c:ext>
          </c:extLst>
        </c:ser>
        <c:ser>
          <c:idx val="3"/>
          <c:order val="3"/>
          <c:tx>
            <c:strRef>
              <c:f>'[Insc. Validado Fonasa 2008 al 2016.xlsx]Hoja1'!$F$4</c:f>
              <c:strCache>
                <c:ptCount val="1"/>
                <c:pt idx="0">
                  <c:v>SAN VICENTE</c:v>
                </c:pt>
              </c:strCache>
            </c:strRef>
          </c:tx>
          <c:spPr>
            <a:ln w="22225" cap="rnd">
              <a:solidFill>
                <a:schemeClr val="accent4"/>
              </a:solidFill>
              <a:round/>
            </a:ln>
            <a:effectLst/>
          </c:spPr>
          <c:marker>
            <c:symbol val="x"/>
            <c:size val="6"/>
            <c:spPr>
              <a:noFill/>
              <a:ln w="9525">
                <a:solidFill>
                  <a:schemeClr val="accent4"/>
                </a:solidFill>
                <a:round/>
              </a:ln>
              <a:effectLst/>
            </c:spPr>
          </c:marker>
          <c:cat>
            <c:numRef>
              <c:f>'[Insc. Validado Fonasa 2008 al 2016.xlsx]Hoja1'!$B$5:$B$14</c:f>
              <c:numCache>
                <c:formatCode>General</c:formatCode>
                <c:ptCount val="10"/>
                <c:pt idx="0">
                  <c:v>2008</c:v>
                </c:pt>
                <c:pt idx="1">
                  <c:v>2009</c:v>
                </c:pt>
                <c:pt idx="2">
                  <c:v>2010</c:v>
                </c:pt>
                <c:pt idx="3">
                  <c:v>2011</c:v>
                </c:pt>
                <c:pt idx="4">
                  <c:v>2012</c:v>
                </c:pt>
                <c:pt idx="5">
                  <c:v>2013</c:v>
                </c:pt>
                <c:pt idx="6">
                  <c:v>2014</c:v>
                </c:pt>
                <c:pt idx="7">
                  <c:v>2015</c:v>
                </c:pt>
                <c:pt idx="8">
                  <c:v>2016</c:v>
                </c:pt>
                <c:pt idx="9">
                  <c:v>2017</c:v>
                </c:pt>
              </c:numCache>
            </c:numRef>
          </c:cat>
          <c:val>
            <c:numRef>
              <c:f>'[Insc. Validado Fonasa 2008 al 2016.xlsx]Hoja1'!$F$5:$F$14</c:f>
              <c:numCache>
                <c:formatCode>General</c:formatCode>
                <c:ptCount val="10"/>
                <c:pt idx="0">
                  <c:v>362</c:v>
                </c:pt>
                <c:pt idx="1">
                  <c:v>335</c:v>
                </c:pt>
                <c:pt idx="2">
                  <c:v>347</c:v>
                </c:pt>
                <c:pt idx="3">
                  <c:v>340</c:v>
                </c:pt>
                <c:pt idx="4">
                  <c:v>5</c:v>
                </c:pt>
                <c:pt idx="5">
                  <c:v>38</c:v>
                </c:pt>
                <c:pt idx="6">
                  <c:v>141</c:v>
                </c:pt>
                <c:pt idx="7">
                  <c:v>363</c:v>
                </c:pt>
                <c:pt idx="8">
                  <c:v>348</c:v>
                </c:pt>
                <c:pt idx="9">
                  <c:v>340</c:v>
                </c:pt>
              </c:numCache>
            </c:numRef>
          </c:val>
          <c:smooth val="0"/>
          <c:extLst xmlns:c16r2="http://schemas.microsoft.com/office/drawing/2015/06/chart">
            <c:ext xmlns:c16="http://schemas.microsoft.com/office/drawing/2014/chart" uri="{C3380CC4-5D6E-409C-BE32-E72D297353CC}">
              <c16:uniqueId val="{00000003-FB23-4CA6-BD17-A3CE5223EBF6}"/>
            </c:ext>
          </c:extLst>
        </c:ser>
        <c:dLbls>
          <c:showLegendKey val="0"/>
          <c:showVal val="0"/>
          <c:showCatName val="0"/>
          <c:showSerName val="0"/>
          <c:showPercent val="0"/>
          <c:showBubbleSize val="0"/>
        </c:dLbls>
        <c:marker val="1"/>
        <c:smooth val="0"/>
        <c:axId val="166376192"/>
        <c:axId val="166378496"/>
      </c:lineChart>
      <c:catAx>
        <c:axId val="16637619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s-MX"/>
                  <a:t>año</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s-MX"/>
          </a:p>
        </c:txPr>
        <c:crossAx val="166378496"/>
        <c:crosses val="autoZero"/>
        <c:auto val="1"/>
        <c:lblAlgn val="ctr"/>
        <c:lblOffset val="100"/>
        <c:noMultiLvlLbl val="0"/>
      </c:catAx>
      <c:valAx>
        <c:axId val="166378496"/>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tx1">
                        <a:lumMod val="65000"/>
                        <a:lumOff val="35000"/>
                      </a:schemeClr>
                    </a:solidFill>
                    <a:latin typeface="+mn-lt"/>
                    <a:ea typeface="+mn-ea"/>
                    <a:cs typeface="+mn-cs"/>
                  </a:defRPr>
                </a:pPr>
                <a:r>
                  <a:rPr lang="es-MX"/>
                  <a:t>N° inscritos</a:t>
                </a:r>
              </a:p>
            </c:rich>
          </c:tx>
          <c:layout/>
          <c:overlay val="0"/>
          <c:spPr>
            <a:noFill/>
            <a:ln>
              <a:noFill/>
            </a:ln>
            <a:effectLst/>
          </c:sp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66376192"/>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cat>
            <c:strRef>
              <c:f>BALMA!$V$4:$V$9</c:f>
              <c:strCache>
                <c:ptCount val="6"/>
                <c:pt idx="0">
                  <c:v>INGRESO MINSAL - PERCAPITA</c:v>
                </c:pt>
                <c:pt idx="1">
                  <c:v>APORTES PROGRAMAS SSMSO</c:v>
                </c:pt>
                <c:pt idx="2">
                  <c:v>DE OTRAS ENTIDADES PUBLICAS /JUNAEB - SEREMI</c:v>
                </c:pt>
                <c:pt idx="3">
                  <c:v>DE LA MUNICIPALIDAD </c:v>
                </c:pt>
                <c:pt idx="4">
                  <c:v>PRESTACION DE SERVICIOS / OTROS PROGRAMAS</c:v>
                </c:pt>
                <c:pt idx="5">
                  <c:v>OTROS INGRESOS</c:v>
                </c:pt>
              </c:strCache>
            </c:strRef>
          </c:cat>
          <c:val>
            <c:numRef>
              <c:f>BALMA!$W$4:$W$9</c:f>
              <c:numCache>
                <c:formatCode>_-* #,##0_-;\-* #,##0_-;_-* "-"??_-;_-@_-</c:formatCode>
                <c:ptCount val="6"/>
                <c:pt idx="0">
                  <c:v>777436</c:v>
                </c:pt>
                <c:pt idx="1">
                  <c:v>430865</c:v>
                </c:pt>
                <c:pt idx="2">
                  <c:v>29230.238320109409</c:v>
                </c:pt>
                <c:pt idx="3">
                  <c:v>416000</c:v>
                </c:pt>
                <c:pt idx="4">
                  <c:v>144000</c:v>
                </c:pt>
                <c:pt idx="5">
                  <c:v>4871.7063866849003</c:v>
                </c:pt>
              </c:numCache>
            </c:numRef>
          </c:val>
          <c:extLst xmlns:c16r2="http://schemas.microsoft.com/office/drawing/2015/06/chart">
            <c:ext xmlns:c16="http://schemas.microsoft.com/office/drawing/2014/chart" uri="{C3380CC4-5D6E-409C-BE32-E72D297353CC}">
              <c16:uniqueId val="{00000000-DC5F-4677-8FFC-A41F192B9772}"/>
            </c:ext>
          </c:extLst>
        </c:ser>
        <c:dLbls>
          <c:showLegendKey val="0"/>
          <c:showVal val="0"/>
          <c:showCatName val="0"/>
          <c:showSerName val="0"/>
          <c:showPercent val="0"/>
          <c:showBubbleSize val="0"/>
          <c:showLeaderLines val="1"/>
        </c:dLbls>
      </c:pie3DChart>
    </c:plotArea>
    <c:legend>
      <c:legendPos val="r"/>
      <c:layout>
        <c:manualLayout>
          <c:xMode val="edge"/>
          <c:yMode val="edge"/>
          <c:x val="0.62808508682909703"/>
          <c:y val="9.5990813312575599E-2"/>
          <c:w val="0.37191491317090403"/>
          <c:h val="0.82176998035484705"/>
        </c:manualLayout>
      </c:layout>
      <c:overlay val="0"/>
      <c:txPr>
        <a:bodyPr/>
        <a:lstStyle/>
        <a:p>
          <a:pPr>
            <a:defRPr sz="1400"/>
          </a:pPr>
          <a:endParaRPr lang="es-MX"/>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s-MX"/>
              <a:t>Consultas Morbilidad por año y grupo etareo</a:t>
            </a:r>
          </a:p>
        </c:rich>
      </c:tx>
      <c:overlay val="0"/>
      <c:spPr>
        <a:noFill/>
        <a:ln>
          <a:noFill/>
        </a:ln>
        <a:effectLst/>
      </c:spPr>
    </c:title>
    <c:autoTitleDeleted val="0"/>
    <c:plotArea>
      <c:layout>
        <c:manualLayout>
          <c:layoutTarget val="inner"/>
          <c:xMode val="edge"/>
          <c:yMode val="edge"/>
          <c:x val="5.8201285430393601E-2"/>
          <c:y val="9.5113227406106698E-2"/>
          <c:w val="0.929114561688973"/>
          <c:h val="0.72103667307352104"/>
        </c:manualLayout>
      </c:layout>
      <c:barChart>
        <c:barDir val="col"/>
        <c:grouping val="clustered"/>
        <c:varyColors val="0"/>
        <c:ser>
          <c:idx val="0"/>
          <c:order val="0"/>
          <c:tx>
            <c:strRef>
              <c:f>Hoja1!$B$4</c:f>
              <c:strCache>
                <c:ptCount val="1"/>
                <c:pt idx="0">
                  <c:v>2015</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Hoja1!$A$5:$A$21</c:f>
              <c:strCache>
                <c:ptCount val="17"/>
                <c:pt idx="0">
                  <c:v>0-5 años</c:v>
                </c:pt>
                <c:pt idx="1">
                  <c:v>6-9 años</c:v>
                </c:pt>
                <c:pt idx="2">
                  <c:v>10-14 años</c:v>
                </c:pt>
                <c:pt idx="3">
                  <c:v>15-19 años</c:v>
                </c:pt>
                <c:pt idx="4">
                  <c:v>20-24 años</c:v>
                </c:pt>
                <c:pt idx="5">
                  <c:v>25-29 años</c:v>
                </c:pt>
                <c:pt idx="6">
                  <c:v>30-34 años</c:v>
                </c:pt>
                <c:pt idx="7">
                  <c:v>35-39 años</c:v>
                </c:pt>
                <c:pt idx="8">
                  <c:v>40-44 años</c:v>
                </c:pt>
                <c:pt idx="9">
                  <c:v>45-49 años</c:v>
                </c:pt>
                <c:pt idx="10">
                  <c:v>50-54 años</c:v>
                </c:pt>
                <c:pt idx="11">
                  <c:v>55-59 años</c:v>
                </c:pt>
                <c:pt idx="12">
                  <c:v>60-64 años</c:v>
                </c:pt>
                <c:pt idx="13">
                  <c:v>65-69 años</c:v>
                </c:pt>
                <c:pt idx="14">
                  <c:v>70-74 años</c:v>
                </c:pt>
                <c:pt idx="15">
                  <c:v>75-79 años</c:v>
                </c:pt>
                <c:pt idx="16">
                  <c:v>80 y mas</c:v>
                </c:pt>
              </c:strCache>
            </c:strRef>
          </c:cat>
          <c:val>
            <c:numRef>
              <c:f>Hoja1!$B$5:$B$21</c:f>
              <c:numCache>
                <c:formatCode>General</c:formatCode>
                <c:ptCount val="17"/>
                <c:pt idx="0">
                  <c:v>670</c:v>
                </c:pt>
                <c:pt idx="1">
                  <c:v>606</c:v>
                </c:pt>
                <c:pt idx="2">
                  <c:v>434</c:v>
                </c:pt>
                <c:pt idx="3">
                  <c:v>558</c:v>
                </c:pt>
                <c:pt idx="4">
                  <c:v>541</c:v>
                </c:pt>
                <c:pt idx="5">
                  <c:v>447</c:v>
                </c:pt>
                <c:pt idx="6">
                  <c:v>471</c:v>
                </c:pt>
                <c:pt idx="7">
                  <c:v>497</c:v>
                </c:pt>
                <c:pt idx="8">
                  <c:v>565</c:v>
                </c:pt>
                <c:pt idx="9">
                  <c:v>830</c:v>
                </c:pt>
                <c:pt idx="10">
                  <c:v>1030</c:v>
                </c:pt>
                <c:pt idx="11">
                  <c:v>796</c:v>
                </c:pt>
                <c:pt idx="12">
                  <c:v>707</c:v>
                </c:pt>
                <c:pt idx="13">
                  <c:v>583</c:v>
                </c:pt>
                <c:pt idx="14">
                  <c:v>510</c:v>
                </c:pt>
                <c:pt idx="15">
                  <c:v>403</c:v>
                </c:pt>
                <c:pt idx="16">
                  <c:v>466</c:v>
                </c:pt>
              </c:numCache>
            </c:numRef>
          </c:val>
          <c:extLst xmlns:c16r2="http://schemas.microsoft.com/office/drawing/2015/06/chart">
            <c:ext xmlns:c16="http://schemas.microsoft.com/office/drawing/2014/chart" uri="{C3380CC4-5D6E-409C-BE32-E72D297353CC}">
              <c16:uniqueId val="{00000000-9038-4211-AE4A-A1BC07355809}"/>
            </c:ext>
          </c:extLst>
        </c:ser>
        <c:ser>
          <c:idx val="1"/>
          <c:order val="1"/>
          <c:tx>
            <c:strRef>
              <c:f>Hoja1!$C$4</c:f>
              <c:strCache>
                <c:ptCount val="1"/>
                <c:pt idx="0">
                  <c:v>2016</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Hoja1!$A$5:$A$21</c:f>
              <c:strCache>
                <c:ptCount val="17"/>
                <c:pt idx="0">
                  <c:v>0-5 años</c:v>
                </c:pt>
                <c:pt idx="1">
                  <c:v>6-9 años</c:v>
                </c:pt>
                <c:pt idx="2">
                  <c:v>10-14 años</c:v>
                </c:pt>
                <c:pt idx="3">
                  <c:v>15-19 años</c:v>
                </c:pt>
                <c:pt idx="4">
                  <c:v>20-24 años</c:v>
                </c:pt>
                <c:pt idx="5">
                  <c:v>25-29 años</c:v>
                </c:pt>
                <c:pt idx="6">
                  <c:v>30-34 años</c:v>
                </c:pt>
                <c:pt idx="7">
                  <c:v>35-39 años</c:v>
                </c:pt>
                <c:pt idx="8">
                  <c:v>40-44 años</c:v>
                </c:pt>
                <c:pt idx="9">
                  <c:v>45-49 años</c:v>
                </c:pt>
                <c:pt idx="10">
                  <c:v>50-54 años</c:v>
                </c:pt>
                <c:pt idx="11">
                  <c:v>55-59 años</c:v>
                </c:pt>
                <c:pt idx="12">
                  <c:v>60-64 años</c:v>
                </c:pt>
                <c:pt idx="13">
                  <c:v>65-69 años</c:v>
                </c:pt>
                <c:pt idx="14">
                  <c:v>70-74 años</c:v>
                </c:pt>
                <c:pt idx="15">
                  <c:v>75-79 años</c:v>
                </c:pt>
                <c:pt idx="16">
                  <c:v>80 y mas</c:v>
                </c:pt>
              </c:strCache>
            </c:strRef>
          </c:cat>
          <c:val>
            <c:numRef>
              <c:f>Hoja1!$C$5:$C$21</c:f>
              <c:numCache>
                <c:formatCode>General</c:formatCode>
                <c:ptCount val="17"/>
                <c:pt idx="0">
                  <c:v>1663</c:v>
                </c:pt>
                <c:pt idx="1">
                  <c:v>723</c:v>
                </c:pt>
                <c:pt idx="2">
                  <c:v>488</c:v>
                </c:pt>
                <c:pt idx="3">
                  <c:v>593</c:v>
                </c:pt>
                <c:pt idx="4">
                  <c:v>598</c:v>
                </c:pt>
                <c:pt idx="5">
                  <c:v>578</c:v>
                </c:pt>
                <c:pt idx="6">
                  <c:v>529</c:v>
                </c:pt>
                <c:pt idx="7">
                  <c:v>539</c:v>
                </c:pt>
                <c:pt idx="8">
                  <c:v>640</c:v>
                </c:pt>
                <c:pt idx="9">
                  <c:v>783</c:v>
                </c:pt>
                <c:pt idx="10">
                  <c:v>1083</c:v>
                </c:pt>
                <c:pt idx="11">
                  <c:v>908</c:v>
                </c:pt>
                <c:pt idx="12">
                  <c:v>785</c:v>
                </c:pt>
                <c:pt idx="13">
                  <c:v>733</c:v>
                </c:pt>
                <c:pt idx="14">
                  <c:v>588</c:v>
                </c:pt>
                <c:pt idx="15">
                  <c:v>419</c:v>
                </c:pt>
                <c:pt idx="16">
                  <c:v>610</c:v>
                </c:pt>
              </c:numCache>
            </c:numRef>
          </c:val>
          <c:extLst xmlns:c16r2="http://schemas.microsoft.com/office/drawing/2015/06/chart">
            <c:ext xmlns:c16="http://schemas.microsoft.com/office/drawing/2014/chart" uri="{C3380CC4-5D6E-409C-BE32-E72D297353CC}">
              <c16:uniqueId val="{00000001-9038-4211-AE4A-A1BC07355809}"/>
            </c:ext>
          </c:extLst>
        </c:ser>
        <c:dLbls>
          <c:dLblPos val="outEnd"/>
          <c:showLegendKey val="0"/>
          <c:showVal val="1"/>
          <c:showCatName val="0"/>
          <c:showSerName val="0"/>
          <c:showPercent val="0"/>
          <c:showBubbleSize val="0"/>
        </c:dLbls>
        <c:gapWidth val="164"/>
        <c:overlap val="-22"/>
        <c:axId val="174347008"/>
        <c:axId val="174348928"/>
      </c:barChart>
      <c:catAx>
        <c:axId val="174347008"/>
        <c:scaling>
          <c:orientation val="minMax"/>
        </c:scaling>
        <c:delete val="0"/>
        <c:axPos val="b"/>
        <c:title>
          <c:tx>
            <c:rich>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s-MX" dirty="0"/>
                  <a:t>GRUPO ETAREOS</a:t>
                </a:r>
              </a:p>
            </c:rich>
          </c:tx>
          <c:overlay val="0"/>
          <c:spPr>
            <a:noFill/>
            <a:ln>
              <a:noFill/>
            </a:ln>
            <a:effectLst/>
          </c:spPr>
        </c:title>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74348928"/>
        <c:crosses val="autoZero"/>
        <c:auto val="1"/>
        <c:lblAlgn val="ctr"/>
        <c:lblOffset val="100"/>
        <c:noMultiLvlLbl val="0"/>
      </c:catAx>
      <c:valAx>
        <c:axId val="174348928"/>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r>
                  <a:rPr lang="es-MX" dirty="0"/>
                  <a:t>N°</a:t>
                </a:r>
                <a:r>
                  <a:rPr lang="es-MX" baseline="0" dirty="0"/>
                  <a:t> Consultas</a:t>
                </a:r>
                <a:endParaRPr lang="es-MX" dirty="0"/>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743470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Prestaciones Resolutividad 2016</a:t>
            </a:r>
          </a:p>
        </c:rich>
      </c:tx>
      <c:overlay val="0"/>
      <c:spPr>
        <a:noFill/>
        <a:ln>
          <a:noFill/>
        </a:ln>
        <a:effectLst/>
      </c:spPr>
    </c:title>
    <c:autoTitleDeleted val="0"/>
    <c:plotArea>
      <c:layout>
        <c:manualLayout>
          <c:layoutTarget val="inner"/>
          <c:xMode val="edge"/>
          <c:yMode val="edge"/>
          <c:x val="4.7435591932587402E-2"/>
          <c:y val="0.248249986333304"/>
          <c:w val="0.91638019754109701"/>
          <c:h val="0.482537931621776"/>
        </c:manualLayout>
      </c:layout>
      <c:barChart>
        <c:barDir val="col"/>
        <c:grouping val="clustered"/>
        <c:varyColors val="0"/>
        <c:ser>
          <c:idx val="1"/>
          <c:order val="0"/>
          <c:tx>
            <c:strRef>
              <c:f>Hoja1!$C$1</c:f>
              <c:strCache>
                <c:ptCount val="1"/>
                <c:pt idx="0">
                  <c:v>meta 2016</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Mamografia 50-69</c:v>
                </c:pt>
                <c:pt idx="1">
                  <c:v>Mamografia otras edades</c:v>
                </c:pt>
                <c:pt idx="2">
                  <c:v>Ecomamaria toda edad</c:v>
                </c:pt>
                <c:pt idx="3">
                  <c:v>Eco abdominal 35a 49años</c:v>
                </c:pt>
                <c:pt idx="4">
                  <c:v>Eco abdominal otras edades</c:v>
                </c:pt>
                <c:pt idx="5">
                  <c:v>RX Pelvis</c:v>
                </c:pt>
                <c:pt idx="6">
                  <c:v>Rx. Torax  simple</c:v>
                </c:pt>
                <c:pt idx="7">
                  <c:v>Gastroduodenoscopia</c:v>
                </c:pt>
                <c:pt idx="8">
                  <c:v>Consultas OTORRINO</c:v>
                </c:pt>
                <c:pt idx="9">
                  <c:v>Consultas OFTALMOLOGIA</c:v>
                </c:pt>
                <c:pt idx="10">
                  <c:v>Lentes</c:v>
                </c:pt>
                <c:pt idx="11">
                  <c:v>Cirugia menor</c:v>
                </c:pt>
              </c:strCache>
            </c:strRef>
          </c:cat>
          <c:val>
            <c:numRef>
              <c:f>Hoja1!$C$2:$C$13</c:f>
              <c:numCache>
                <c:formatCode>General</c:formatCode>
                <c:ptCount val="12"/>
                <c:pt idx="0">
                  <c:v>347</c:v>
                </c:pt>
                <c:pt idx="1">
                  <c:v>149</c:v>
                </c:pt>
                <c:pt idx="2">
                  <c:v>201</c:v>
                </c:pt>
                <c:pt idx="3">
                  <c:v>83</c:v>
                </c:pt>
                <c:pt idx="4">
                  <c:v>56</c:v>
                </c:pt>
                <c:pt idx="5">
                  <c:v>181</c:v>
                </c:pt>
                <c:pt idx="6">
                  <c:v>176</c:v>
                </c:pt>
                <c:pt idx="7">
                  <c:v>28</c:v>
                </c:pt>
                <c:pt idx="8">
                  <c:v>30</c:v>
                </c:pt>
                <c:pt idx="9">
                  <c:v>260</c:v>
                </c:pt>
                <c:pt idx="10">
                  <c:v>250</c:v>
                </c:pt>
                <c:pt idx="11">
                  <c:v>280</c:v>
                </c:pt>
              </c:numCache>
            </c:numRef>
          </c:val>
          <c:extLst xmlns:c16r2="http://schemas.microsoft.com/office/drawing/2015/06/chart">
            <c:ext xmlns:c16="http://schemas.microsoft.com/office/drawing/2014/chart" uri="{C3380CC4-5D6E-409C-BE32-E72D297353CC}">
              <c16:uniqueId val="{00000000-66D8-40B4-8B79-3B3300EB442F}"/>
            </c:ext>
          </c:extLst>
        </c:ser>
        <c:ser>
          <c:idx val="2"/>
          <c:order val="1"/>
          <c:tx>
            <c:strRef>
              <c:f>Hoja1!$D$1</c:f>
              <c:strCache>
                <c:ptCount val="1"/>
                <c:pt idx="0">
                  <c:v>realizados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MX"/>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Mamografia 50-69</c:v>
                </c:pt>
                <c:pt idx="1">
                  <c:v>Mamografia otras edades</c:v>
                </c:pt>
                <c:pt idx="2">
                  <c:v>Ecomamaria toda edad</c:v>
                </c:pt>
                <c:pt idx="3">
                  <c:v>Eco abdominal 35a 49años</c:v>
                </c:pt>
                <c:pt idx="4">
                  <c:v>Eco abdominal otras edades</c:v>
                </c:pt>
                <c:pt idx="5">
                  <c:v>RX Pelvis</c:v>
                </c:pt>
                <c:pt idx="6">
                  <c:v>Rx. Torax  simple</c:v>
                </c:pt>
                <c:pt idx="7">
                  <c:v>Gastroduodenoscopia</c:v>
                </c:pt>
                <c:pt idx="8">
                  <c:v>Consultas OTORRINO</c:v>
                </c:pt>
                <c:pt idx="9">
                  <c:v>Consultas OFTALMOLOGIA</c:v>
                </c:pt>
                <c:pt idx="10">
                  <c:v>Lentes</c:v>
                </c:pt>
                <c:pt idx="11">
                  <c:v>Cirugia menor</c:v>
                </c:pt>
              </c:strCache>
            </c:strRef>
          </c:cat>
          <c:val>
            <c:numRef>
              <c:f>Hoja1!$D$2:$D$13</c:f>
              <c:numCache>
                <c:formatCode>General</c:formatCode>
                <c:ptCount val="12"/>
                <c:pt idx="0">
                  <c:v>319</c:v>
                </c:pt>
                <c:pt idx="1">
                  <c:v>172</c:v>
                </c:pt>
                <c:pt idx="2">
                  <c:v>194</c:v>
                </c:pt>
                <c:pt idx="3">
                  <c:v>57</c:v>
                </c:pt>
                <c:pt idx="4">
                  <c:v>75</c:v>
                </c:pt>
                <c:pt idx="5">
                  <c:v>193</c:v>
                </c:pt>
                <c:pt idx="6">
                  <c:v>218</c:v>
                </c:pt>
                <c:pt idx="7">
                  <c:v>26</c:v>
                </c:pt>
                <c:pt idx="8">
                  <c:v>30</c:v>
                </c:pt>
                <c:pt idx="9">
                  <c:v>260</c:v>
                </c:pt>
                <c:pt idx="10">
                  <c:v>256</c:v>
                </c:pt>
                <c:pt idx="11">
                  <c:v>334</c:v>
                </c:pt>
              </c:numCache>
            </c:numRef>
          </c:val>
          <c:extLst xmlns:c16r2="http://schemas.microsoft.com/office/drawing/2015/06/chart">
            <c:ext xmlns:c16="http://schemas.microsoft.com/office/drawing/2014/chart" uri="{C3380CC4-5D6E-409C-BE32-E72D297353CC}">
              <c16:uniqueId val="{00000001-66D8-40B4-8B79-3B3300EB442F}"/>
            </c:ext>
          </c:extLst>
        </c:ser>
        <c:dLbls>
          <c:dLblPos val="inEnd"/>
          <c:showLegendKey val="0"/>
          <c:showVal val="1"/>
          <c:showCatName val="0"/>
          <c:showSerName val="0"/>
          <c:showPercent val="0"/>
          <c:showBubbleSize val="0"/>
        </c:dLbls>
        <c:gapWidth val="219"/>
        <c:overlap val="-27"/>
        <c:axId val="174147840"/>
        <c:axId val="174150016"/>
        <c:extLst xmlns:c16r2="http://schemas.microsoft.com/office/drawing/2015/06/chart">
          <c:ext xmlns:c15="http://schemas.microsoft.com/office/drawing/2012/chart" uri="{02D57815-91ED-43cb-92C2-25804820EDAC}">
            <c15:filteredBarSeries>
              <c15:ser>
                <c:idx val="0"/>
                <c:order val="0"/>
                <c:tx>
                  <c:strRef>
                    <c:extLst>
                      <c:ext uri="{02D57815-91ED-43cb-92C2-25804820EDAC}">
                        <c15:formulaRef>
                          <c15:sqref>Hoja1!$B$1</c15:sqref>
                        </c15:formulaRef>
                      </c:ext>
                    </c:extLst>
                    <c:strCache>
                      <c:ptCount val="1"/>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L"/>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Hoja1!$A$2:$A$13</c15:sqref>
                        </c15:formulaRef>
                      </c:ext>
                    </c:extLst>
                    <c:strCache>
                      <c:ptCount val="12"/>
                      <c:pt idx="0">
                        <c:v>Mamografia 50-69</c:v>
                      </c:pt>
                      <c:pt idx="1">
                        <c:v>Mamografia otras edades</c:v>
                      </c:pt>
                      <c:pt idx="2">
                        <c:v>Ecomamaria toda edad</c:v>
                      </c:pt>
                      <c:pt idx="3">
                        <c:v>Eco abdominal 35a 49años</c:v>
                      </c:pt>
                      <c:pt idx="4">
                        <c:v>Eco abdominal otras edades</c:v>
                      </c:pt>
                      <c:pt idx="5">
                        <c:v>RX Pelvis</c:v>
                      </c:pt>
                      <c:pt idx="6">
                        <c:v>Rx. Torax  simple</c:v>
                      </c:pt>
                      <c:pt idx="7">
                        <c:v>Gastroduodenoscopia</c:v>
                      </c:pt>
                      <c:pt idx="8">
                        <c:v>Consultas OTORRINO</c:v>
                      </c:pt>
                      <c:pt idx="9">
                        <c:v>Consultas OFTALMOLOGIA</c:v>
                      </c:pt>
                      <c:pt idx="10">
                        <c:v>Lentes</c:v>
                      </c:pt>
                      <c:pt idx="11">
                        <c:v>Cirugia menor</c:v>
                      </c:pt>
                    </c:strCache>
                  </c:strRef>
                </c:cat>
                <c:val>
                  <c:numRef>
                    <c:extLst>
                      <c:ext uri="{02D57815-91ED-43cb-92C2-25804820EDAC}">
                        <c15:formulaRef>
                          <c15:sqref>Hoja1!$B$2:$B$13</c15:sqref>
                        </c15:formulaRef>
                      </c:ext>
                    </c:extLst>
                    <c:numCache>
                      <c:formatCode>General</c:formatCode>
                      <c:ptCount val="12"/>
                    </c:numCache>
                  </c:numRef>
                </c:val>
                <c:extLst>
                  <c:ext xmlns:c16="http://schemas.microsoft.com/office/drawing/2014/chart" uri="{C3380CC4-5D6E-409C-BE32-E72D297353CC}">
                    <c16:uniqueId val="{00000002-66D8-40B4-8B79-3B3300EB442F}"/>
                  </c:ext>
                </c:extLst>
              </c15:ser>
            </c15:filteredBarSeries>
          </c:ext>
        </c:extLst>
      </c:barChart>
      <c:catAx>
        <c:axId val="17414784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s-MX"/>
                  <a:t>Actividad en prestacion </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74150016"/>
        <c:crosses val="autoZero"/>
        <c:auto val="1"/>
        <c:lblAlgn val="ctr"/>
        <c:lblOffset val="100"/>
        <c:noMultiLvlLbl val="0"/>
      </c:catAx>
      <c:valAx>
        <c:axId val="174150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s-MX"/>
                  <a:t>N° prestaciones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crossAx val="1741478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CL"/>
              <a:t>Consultas por año en SUR </a:t>
            </a:r>
          </a:p>
        </c:rich>
      </c:tx>
      <c:overlay val="0"/>
      <c:spPr>
        <a:noFill/>
        <a:ln>
          <a:noFill/>
        </a:ln>
        <a:effectLst/>
      </c:spPr>
    </c:title>
    <c:autoTitleDeleted val="0"/>
    <c:plotArea>
      <c:layout/>
      <c:barChart>
        <c:barDir val="bar"/>
        <c:grouping val="cluster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MX"/>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'[COMPARACION PACTE  EN SUR  2012  A  2016.xlsx]Hoja1'!$B$18:$F$18</c:f>
              <c:strCache>
                <c:ptCount val="5"/>
                <c:pt idx="0">
                  <c:v>2012</c:v>
                </c:pt>
                <c:pt idx="1">
                  <c:v>2013</c:v>
                </c:pt>
                <c:pt idx="2">
                  <c:v>2014</c:v>
                </c:pt>
                <c:pt idx="3">
                  <c:v>2015</c:v>
                </c:pt>
                <c:pt idx="4">
                  <c:v>2016</c:v>
                </c:pt>
              </c:strCache>
            </c:strRef>
          </c:cat>
          <c:val>
            <c:numRef>
              <c:f>'[COMPARACION PACTE  EN SUR  2012  A  2016.xlsx]Hoja1'!$B$19:$F$19</c:f>
              <c:numCache>
                <c:formatCode>General</c:formatCode>
                <c:ptCount val="5"/>
                <c:pt idx="0">
                  <c:v>15012</c:v>
                </c:pt>
                <c:pt idx="1">
                  <c:v>20998</c:v>
                </c:pt>
                <c:pt idx="2">
                  <c:v>21742</c:v>
                </c:pt>
                <c:pt idx="3">
                  <c:v>23562</c:v>
                </c:pt>
                <c:pt idx="4">
                  <c:v>22641</c:v>
                </c:pt>
              </c:numCache>
            </c:numRef>
          </c:val>
          <c:extLst xmlns:c16r2="http://schemas.microsoft.com/office/drawing/2015/06/chart">
            <c:ext xmlns:c16="http://schemas.microsoft.com/office/drawing/2014/chart" uri="{C3380CC4-5D6E-409C-BE32-E72D297353CC}">
              <c16:uniqueId val="{00000000-4542-4565-B70F-504FDBBBCC30}"/>
            </c:ext>
          </c:extLst>
        </c:ser>
        <c:dLbls>
          <c:dLblPos val="inEnd"/>
          <c:showLegendKey val="0"/>
          <c:showVal val="1"/>
          <c:showCatName val="0"/>
          <c:showSerName val="0"/>
          <c:showPercent val="0"/>
          <c:showBubbleSize val="0"/>
        </c:dLbls>
        <c:gapWidth val="65"/>
        <c:axId val="174120960"/>
        <c:axId val="174124032"/>
      </c:barChart>
      <c:catAx>
        <c:axId val="174120960"/>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s-CL"/>
                  <a:t>AÑOS </a:t>
                </a:r>
              </a:p>
            </c:rich>
          </c:tx>
          <c:overlay val="0"/>
          <c:spPr>
            <a:noFill/>
            <a:ln>
              <a:noFill/>
            </a:ln>
            <a:effectLst/>
          </c:sp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s-MX"/>
          </a:p>
        </c:txPr>
        <c:crossAx val="174124032"/>
        <c:crosses val="autoZero"/>
        <c:auto val="1"/>
        <c:lblAlgn val="ctr"/>
        <c:lblOffset val="100"/>
        <c:noMultiLvlLbl val="0"/>
      </c:catAx>
      <c:valAx>
        <c:axId val="174124032"/>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title>
          <c:tx>
            <c:rich>
              <a:bodyPr rot="0" spcFirstLastPara="1" vertOverflow="ellipsis" vert="horz" wrap="square" anchor="ctr" anchorCtr="1"/>
              <a:lstStyle/>
              <a:p>
                <a:pPr>
                  <a:defRPr sz="1197" b="1" i="0" u="none" strike="noStrike" kern="1200" baseline="0">
                    <a:solidFill>
                      <a:schemeClr val="dk1">
                        <a:lumMod val="75000"/>
                        <a:lumOff val="25000"/>
                      </a:schemeClr>
                    </a:solidFill>
                    <a:latin typeface="+mn-lt"/>
                    <a:ea typeface="+mn-ea"/>
                    <a:cs typeface="+mn-cs"/>
                  </a:defRPr>
                </a:pPr>
                <a:r>
                  <a:rPr lang="en-US"/>
                  <a:t>N°Consultas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MX"/>
          </a:p>
        </c:txPr>
        <c:crossAx val="17412096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s-CL"/>
              <a:t>N° consultas SUR por mes y año</a:t>
            </a:r>
          </a:p>
        </c:rich>
      </c:tx>
      <c:overlay val="0"/>
    </c:title>
    <c:autoTitleDeleted val="0"/>
    <c:plotArea>
      <c:layout/>
      <c:lineChart>
        <c:grouping val="standard"/>
        <c:varyColors val="0"/>
        <c:ser>
          <c:idx val="0"/>
          <c:order val="0"/>
          <c:tx>
            <c:strRef>
              <c:f>'[COMPARACION PACTE  EN SUR  2012  A  2016.xlsx]Hoja1'!$B$1</c:f>
              <c:strCache>
                <c:ptCount val="1"/>
                <c:pt idx="0">
                  <c:v>2012</c:v>
                </c:pt>
              </c:strCache>
            </c:strRef>
          </c:tx>
          <c:marker>
            <c:symbol val="none"/>
          </c:marker>
          <c:cat>
            <c:strRef>
              <c:f>'[COMPARACION PACTE  EN SUR  2012  A  2016.xlsx]Hoja1'!$A$2:$A$13</c:f>
              <c:strCache>
                <c:ptCount val="12"/>
                <c:pt idx="0">
                  <c:v>Enero</c:v>
                </c:pt>
                <c:pt idx="1">
                  <c:v>Febrero</c:v>
                </c:pt>
                <c:pt idx="2">
                  <c:v>Marzo</c:v>
                </c:pt>
                <c:pt idx="3">
                  <c:v>Abril</c:v>
                </c:pt>
                <c:pt idx="4">
                  <c:v>Mayo</c:v>
                </c:pt>
                <c:pt idx="5">
                  <c:v>Junio</c:v>
                </c:pt>
                <c:pt idx="6">
                  <c:v>Julio</c:v>
                </c:pt>
                <c:pt idx="7">
                  <c:v>Agosto</c:v>
                </c:pt>
                <c:pt idx="8">
                  <c:v>Septiembre</c:v>
                </c:pt>
                <c:pt idx="9">
                  <c:v>Octubre </c:v>
                </c:pt>
                <c:pt idx="10">
                  <c:v>Noviembre</c:v>
                </c:pt>
                <c:pt idx="11">
                  <c:v>Diciembre</c:v>
                </c:pt>
              </c:strCache>
            </c:strRef>
          </c:cat>
          <c:val>
            <c:numRef>
              <c:f>'[COMPARACION PACTE  EN SUR  2012  A  2016.xlsx]Hoja1'!$B$2:$B$13</c:f>
              <c:numCache>
                <c:formatCode>General</c:formatCode>
                <c:ptCount val="12"/>
                <c:pt idx="0">
                  <c:v>519</c:v>
                </c:pt>
                <c:pt idx="1">
                  <c:v>469</c:v>
                </c:pt>
                <c:pt idx="2">
                  <c:v>589</c:v>
                </c:pt>
                <c:pt idx="3">
                  <c:v>700</c:v>
                </c:pt>
                <c:pt idx="4">
                  <c:v>1015</c:v>
                </c:pt>
                <c:pt idx="5">
                  <c:v>729</c:v>
                </c:pt>
                <c:pt idx="6">
                  <c:v>592</c:v>
                </c:pt>
                <c:pt idx="7">
                  <c:v>845</c:v>
                </c:pt>
                <c:pt idx="8">
                  <c:v>954</c:v>
                </c:pt>
                <c:pt idx="9">
                  <c:v>725</c:v>
                </c:pt>
                <c:pt idx="10">
                  <c:v>1038</c:v>
                </c:pt>
                <c:pt idx="11">
                  <c:v>977</c:v>
                </c:pt>
              </c:numCache>
            </c:numRef>
          </c:val>
          <c:smooth val="0"/>
          <c:extLst xmlns:c16r2="http://schemas.microsoft.com/office/drawing/2015/06/chart">
            <c:ext xmlns:c16="http://schemas.microsoft.com/office/drawing/2014/chart" uri="{C3380CC4-5D6E-409C-BE32-E72D297353CC}">
              <c16:uniqueId val="{00000000-035D-495E-A6AC-02E658BDBE98}"/>
            </c:ext>
          </c:extLst>
        </c:ser>
        <c:ser>
          <c:idx val="1"/>
          <c:order val="1"/>
          <c:tx>
            <c:strRef>
              <c:f>'[COMPARACION PACTE  EN SUR  2012  A  2016.xlsx]Hoja1'!$C$1</c:f>
              <c:strCache>
                <c:ptCount val="1"/>
                <c:pt idx="0">
                  <c:v>2013</c:v>
                </c:pt>
              </c:strCache>
            </c:strRef>
          </c:tx>
          <c:marker>
            <c:symbol val="none"/>
          </c:marker>
          <c:cat>
            <c:strRef>
              <c:f>'[COMPARACION PACTE  EN SUR  2012  A  2016.xlsx]Hoja1'!$A$2:$A$13</c:f>
              <c:strCache>
                <c:ptCount val="12"/>
                <c:pt idx="0">
                  <c:v>Enero</c:v>
                </c:pt>
                <c:pt idx="1">
                  <c:v>Febrero</c:v>
                </c:pt>
                <c:pt idx="2">
                  <c:v>Marzo</c:v>
                </c:pt>
                <c:pt idx="3">
                  <c:v>Abril</c:v>
                </c:pt>
                <c:pt idx="4">
                  <c:v>Mayo</c:v>
                </c:pt>
                <c:pt idx="5">
                  <c:v>Junio</c:v>
                </c:pt>
                <c:pt idx="6">
                  <c:v>Julio</c:v>
                </c:pt>
                <c:pt idx="7">
                  <c:v>Agosto</c:v>
                </c:pt>
                <c:pt idx="8">
                  <c:v>Septiembre</c:v>
                </c:pt>
                <c:pt idx="9">
                  <c:v>Octubre </c:v>
                </c:pt>
                <c:pt idx="10">
                  <c:v>Noviembre</c:v>
                </c:pt>
                <c:pt idx="11">
                  <c:v>Diciembre</c:v>
                </c:pt>
              </c:strCache>
            </c:strRef>
          </c:cat>
          <c:val>
            <c:numRef>
              <c:f>'[COMPARACION PACTE  EN SUR  2012  A  2016.xlsx]Hoja1'!$C$2:$C$13</c:f>
              <c:numCache>
                <c:formatCode>General</c:formatCode>
                <c:ptCount val="12"/>
                <c:pt idx="0">
                  <c:v>966</c:v>
                </c:pt>
                <c:pt idx="1">
                  <c:v>912</c:v>
                </c:pt>
                <c:pt idx="2">
                  <c:v>1199</c:v>
                </c:pt>
                <c:pt idx="3">
                  <c:v>954</c:v>
                </c:pt>
                <c:pt idx="4">
                  <c:v>651</c:v>
                </c:pt>
                <c:pt idx="5">
                  <c:v>1126</c:v>
                </c:pt>
                <c:pt idx="6">
                  <c:v>1171</c:v>
                </c:pt>
                <c:pt idx="7">
                  <c:v>1431</c:v>
                </c:pt>
                <c:pt idx="8">
                  <c:v>1238</c:v>
                </c:pt>
                <c:pt idx="9">
                  <c:v>1114</c:v>
                </c:pt>
                <c:pt idx="10">
                  <c:v>1117</c:v>
                </c:pt>
                <c:pt idx="11">
                  <c:v>961</c:v>
                </c:pt>
              </c:numCache>
            </c:numRef>
          </c:val>
          <c:smooth val="0"/>
          <c:extLst xmlns:c16r2="http://schemas.microsoft.com/office/drawing/2015/06/chart">
            <c:ext xmlns:c16="http://schemas.microsoft.com/office/drawing/2014/chart" uri="{C3380CC4-5D6E-409C-BE32-E72D297353CC}">
              <c16:uniqueId val="{00000001-035D-495E-A6AC-02E658BDBE98}"/>
            </c:ext>
          </c:extLst>
        </c:ser>
        <c:ser>
          <c:idx val="2"/>
          <c:order val="2"/>
          <c:tx>
            <c:strRef>
              <c:f>'[COMPARACION PACTE  EN SUR  2012  A  2016.xlsx]Hoja1'!$D$1</c:f>
              <c:strCache>
                <c:ptCount val="1"/>
                <c:pt idx="0">
                  <c:v>2014</c:v>
                </c:pt>
              </c:strCache>
            </c:strRef>
          </c:tx>
          <c:marker>
            <c:symbol val="none"/>
          </c:marker>
          <c:cat>
            <c:strRef>
              <c:f>'[COMPARACION PACTE  EN SUR  2012  A  2016.xlsx]Hoja1'!$A$2:$A$13</c:f>
              <c:strCache>
                <c:ptCount val="12"/>
                <c:pt idx="0">
                  <c:v>Enero</c:v>
                </c:pt>
                <c:pt idx="1">
                  <c:v>Febrero</c:v>
                </c:pt>
                <c:pt idx="2">
                  <c:v>Marzo</c:v>
                </c:pt>
                <c:pt idx="3">
                  <c:v>Abril</c:v>
                </c:pt>
                <c:pt idx="4">
                  <c:v>Mayo</c:v>
                </c:pt>
                <c:pt idx="5">
                  <c:v>Junio</c:v>
                </c:pt>
                <c:pt idx="6">
                  <c:v>Julio</c:v>
                </c:pt>
                <c:pt idx="7">
                  <c:v>Agosto</c:v>
                </c:pt>
                <c:pt idx="8">
                  <c:v>Septiembre</c:v>
                </c:pt>
                <c:pt idx="9">
                  <c:v>Octubre </c:v>
                </c:pt>
                <c:pt idx="10">
                  <c:v>Noviembre</c:v>
                </c:pt>
                <c:pt idx="11">
                  <c:v>Diciembre</c:v>
                </c:pt>
              </c:strCache>
            </c:strRef>
          </c:cat>
          <c:val>
            <c:numRef>
              <c:f>'[COMPARACION PACTE  EN SUR  2012  A  2016.xlsx]Hoja1'!$D$2:$D$13</c:f>
              <c:numCache>
                <c:formatCode>General</c:formatCode>
                <c:ptCount val="12"/>
                <c:pt idx="0">
                  <c:v>901</c:v>
                </c:pt>
                <c:pt idx="1">
                  <c:v>721</c:v>
                </c:pt>
                <c:pt idx="2">
                  <c:v>1002</c:v>
                </c:pt>
                <c:pt idx="3">
                  <c:v>1143</c:v>
                </c:pt>
                <c:pt idx="4">
                  <c:v>1071</c:v>
                </c:pt>
                <c:pt idx="5">
                  <c:v>1221</c:v>
                </c:pt>
                <c:pt idx="6">
                  <c:v>1436</c:v>
                </c:pt>
                <c:pt idx="7">
                  <c:v>1123</c:v>
                </c:pt>
                <c:pt idx="8">
                  <c:v>1274</c:v>
                </c:pt>
                <c:pt idx="9">
                  <c:v>1208</c:v>
                </c:pt>
                <c:pt idx="10">
                  <c:v>1110</c:v>
                </c:pt>
                <c:pt idx="11">
                  <c:v>1080</c:v>
                </c:pt>
              </c:numCache>
            </c:numRef>
          </c:val>
          <c:smooth val="0"/>
          <c:extLst xmlns:c16r2="http://schemas.microsoft.com/office/drawing/2015/06/chart">
            <c:ext xmlns:c16="http://schemas.microsoft.com/office/drawing/2014/chart" uri="{C3380CC4-5D6E-409C-BE32-E72D297353CC}">
              <c16:uniqueId val="{00000002-035D-495E-A6AC-02E658BDBE98}"/>
            </c:ext>
          </c:extLst>
        </c:ser>
        <c:ser>
          <c:idx val="3"/>
          <c:order val="3"/>
          <c:tx>
            <c:strRef>
              <c:f>'[COMPARACION PACTE  EN SUR  2012  A  2016.xlsx]Hoja1'!$E$1</c:f>
              <c:strCache>
                <c:ptCount val="1"/>
                <c:pt idx="0">
                  <c:v>2015</c:v>
                </c:pt>
              </c:strCache>
            </c:strRef>
          </c:tx>
          <c:marker>
            <c:symbol val="none"/>
          </c:marker>
          <c:cat>
            <c:strRef>
              <c:f>'[COMPARACION PACTE  EN SUR  2012  A  2016.xlsx]Hoja1'!$A$2:$A$13</c:f>
              <c:strCache>
                <c:ptCount val="12"/>
                <c:pt idx="0">
                  <c:v>Enero</c:v>
                </c:pt>
                <c:pt idx="1">
                  <c:v>Febrero</c:v>
                </c:pt>
                <c:pt idx="2">
                  <c:v>Marzo</c:v>
                </c:pt>
                <c:pt idx="3">
                  <c:v>Abril</c:v>
                </c:pt>
                <c:pt idx="4">
                  <c:v>Mayo</c:v>
                </c:pt>
                <c:pt idx="5">
                  <c:v>Junio</c:v>
                </c:pt>
                <c:pt idx="6">
                  <c:v>Julio</c:v>
                </c:pt>
                <c:pt idx="7">
                  <c:v>Agosto</c:v>
                </c:pt>
                <c:pt idx="8">
                  <c:v>Septiembre</c:v>
                </c:pt>
                <c:pt idx="9">
                  <c:v>Octubre </c:v>
                </c:pt>
                <c:pt idx="10">
                  <c:v>Noviembre</c:v>
                </c:pt>
                <c:pt idx="11">
                  <c:v>Diciembre</c:v>
                </c:pt>
              </c:strCache>
            </c:strRef>
          </c:cat>
          <c:val>
            <c:numRef>
              <c:f>'[COMPARACION PACTE  EN SUR  2012  A  2016.xlsx]Hoja1'!$E$2:$E$13</c:f>
              <c:numCache>
                <c:formatCode>General</c:formatCode>
                <c:ptCount val="12"/>
                <c:pt idx="0">
                  <c:v>959</c:v>
                </c:pt>
                <c:pt idx="1">
                  <c:v>780</c:v>
                </c:pt>
                <c:pt idx="2">
                  <c:v>1158</c:v>
                </c:pt>
                <c:pt idx="3">
                  <c:v>1391</c:v>
                </c:pt>
                <c:pt idx="4">
                  <c:v>1322</c:v>
                </c:pt>
                <c:pt idx="5">
                  <c:v>1147</c:v>
                </c:pt>
                <c:pt idx="6">
                  <c:v>1247</c:v>
                </c:pt>
                <c:pt idx="7">
                  <c:v>1497</c:v>
                </c:pt>
                <c:pt idx="8">
                  <c:v>1444</c:v>
                </c:pt>
                <c:pt idx="9">
                  <c:v>1294</c:v>
                </c:pt>
                <c:pt idx="10">
                  <c:v>1129</c:v>
                </c:pt>
                <c:pt idx="11">
                  <c:v>1218</c:v>
                </c:pt>
              </c:numCache>
            </c:numRef>
          </c:val>
          <c:smooth val="0"/>
          <c:extLst xmlns:c16r2="http://schemas.microsoft.com/office/drawing/2015/06/chart">
            <c:ext xmlns:c16="http://schemas.microsoft.com/office/drawing/2014/chart" uri="{C3380CC4-5D6E-409C-BE32-E72D297353CC}">
              <c16:uniqueId val="{00000003-035D-495E-A6AC-02E658BDBE98}"/>
            </c:ext>
          </c:extLst>
        </c:ser>
        <c:ser>
          <c:idx val="4"/>
          <c:order val="4"/>
          <c:tx>
            <c:strRef>
              <c:f>'[COMPARACION PACTE  EN SUR  2012  A  2016.xlsx]Hoja1'!$F$1</c:f>
              <c:strCache>
                <c:ptCount val="1"/>
                <c:pt idx="0">
                  <c:v>2016</c:v>
                </c:pt>
              </c:strCache>
            </c:strRef>
          </c:tx>
          <c:marker>
            <c:symbol val="none"/>
          </c:marker>
          <c:cat>
            <c:strRef>
              <c:f>'[COMPARACION PACTE  EN SUR  2012  A  2016.xlsx]Hoja1'!$A$2:$A$13</c:f>
              <c:strCache>
                <c:ptCount val="12"/>
                <c:pt idx="0">
                  <c:v>Enero</c:v>
                </c:pt>
                <c:pt idx="1">
                  <c:v>Febrero</c:v>
                </c:pt>
                <c:pt idx="2">
                  <c:v>Marzo</c:v>
                </c:pt>
                <c:pt idx="3">
                  <c:v>Abril</c:v>
                </c:pt>
                <c:pt idx="4">
                  <c:v>Mayo</c:v>
                </c:pt>
                <c:pt idx="5">
                  <c:v>Junio</c:v>
                </c:pt>
                <c:pt idx="6">
                  <c:v>Julio</c:v>
                </c:pt>
                <c:pt idx="7">
                  <c:v>Agosto</c:v>
                </c:pt>
                <c:pt idx="8">
                  <c:v>Septiembre</c:v>
                </c:pt>
                <c:pt idx="9">
                  <c:v>Octubre </c:v>
                </c:pt>
                <c:pt idx="10">
                  <c:v>Noviembre</c:v>
                </c:pt>
                <c:pt idx="11">
                  <c:v>Diciembre</c:v>
                </c:pt>
              </c:strCache>
            </c:strRef>
          </c:cat>
          <c:val>
            <c:numRef>
              <c:f>'[COMPARACION PACTE  EN SUR  2012  A  2016.xlsx]Hoja1'!$F$2:$F$13</c:f>
              <c:numCache>
                <c:formatCode>General</c:formatCode>
                <c:ptCount val="12"/>
                <c:pt idx="0">
                  <c:v>1015</c:v>
                </c:pt>
                <c:pt idx="1">
                  <c:v>955</c:v>
                </c:pt>
                <c:pt idx="2">
                  <c:v>1183</c:v>
                </c:pt>
                <c:pt idx="3">
                  <c:v>1271</c:v>
                </c:pt>
                <c:pt idx="4">
                  <c:v>1453</c:v>
                </c:pt>
                <c:pt idx="5">
                  <c:v>1471</c:v>
                </c:pt>
                <c:pt idx="6">
                  <c:v>1321</c:v>
                </c:pt>
                <c:pt idx="7">
                  <c:v>1388</c:v>
                </c:pt>
                <c:pt idx="8">
                  <c:v>1280</c:v>
                </c:pt>
                <c:pt idx="9">
                  <c:v>1080</c:v>
                </c:pt>
                <c:pt idx="10">
                  <c:v>961</c:v>
                </c:pt>
                <c:pt idx="11">
                  <c:v>881</c:v>
                </c:pt>
              </c:numCache>
            </c:numRef>
          </c:val>
          <c:smooth val="0"/>
          <c:extLst xmlns:c16r2="http://schemas.microsoft.com/office/drawing/2015/06/chart">
            <c:ext xmlns:c16="http://schemas.microsoft.com/office/drawing/2014/chart" uri="{C3380CC4-5D6E-409C-BE32-E72D297353CC}">
              <c16:uniqueId val="{00000004-035D-495E-A6AC-02E658BDBE98}"/>
            </c:ext>
          </c:extLst>
        </c:ser>
        <c:dLbls>
          <c:showLegendKey val="0"/>
          <c:showVal val="0"/>
          <c:showCatName val="0"/>
          <c:showSerName val="0"/>
          <c:showPercent val="0"/>
          <c:showBubbleSize val="0"/>
        </c:dLbls>
        <c:marker val="1"/>
        <c:smooth val="0"/>
        <c:axId val="174240512"/>
        <c:axId val="174242432"/>
      </c:lineChart>
      <c:catAx>
        <c:axId val="174240512"/>
        <c:scaling>
          <c:orientation val="minMax"/>
        </c:scaling>
        <c:delete val="0"/>
        <c:axPos val="b"/>
        <c:title>
          <c:tx>
            <c:rich>
              <a:bodyPr rot="0" vert="horz"/>
              <a:lstStyle/>
              <a:p>
                <a:pPr>
                  <a:defRPr/>
                </a:pPr>
                <a:r>
                  <a:rPr lang="es-CL"/>
                  <a:t>meses</a:t>
                </a:r>
              </a:p>
            </c:rich>
          </c:tx>
          <c:overlay val="0"/>
        </c:title>
        <c:numFmt formatCode="General" sourceLinked="1"/>
        <c:majorTickMark val="none"/>
        <c:minorTickMark val="none"/>
        <c:tickLblPos val="nextTo"/>
        <c:txPr>
          <a:bodyPr rot="-60000000" vert="horz"/>
          <a:lstStyle/>
          <a:p>
            <a:pPr>
              <a:defRPr/>
            </a:pPr>
            <a:endParaRPr lang="es-MX"/>
          </a:p>
        </c:txPr>
        <c:crossAx val="174242432"/>
        <c:crosses val="autoZero"/>
        <c:auto val="1"/>
        <c:lblAlgn val="ctr"/>
        <c:lblOffset val="100"/>
        <c:noMultiLvlLbl val="0"/>
      </c:catAx>
      <c:valAx>
        <c:axId val="174242432"/>
        <c:scaling>
          <c:orientation val="minMax"/>
        </c:scaling>
        <c:delete val="0"/>
        <c:axPos val="l"/>
        <c:majorGridlines/>
        <c:title>
          <c:tx>
            <c:rich>
              <a:bodyPr rot="-5400000" vert="horz"/>
              <a:lstStyle/>
              <a:p>
                <a:pPr>
                  <a:defRPr/>
                </a:pPr>
                <a:r>
                  <a:rPr lang="es-CL"/>
                  <a:t>N° consultas </a:t>
                </a:r>
              </a:p>
            </c:rich>
          </c:tx>
          <c:overlay val="0"/>
        </c:title>
        <c:numFmt formatCode="General" sourceLinked="1"/>
        <c:majorTickMark val="none"/>
        <c:minorTickMark val="none"/>
        <c:tickLblPos val="nextTo"/>
        <c:txPr>
          <a:bodyPr rot="-60000000" vert="horz"/>
          <a:lstStyle/>
          <a:p>
            <a:pPr>
              <a:defRPr/>
            </a:pPr>
            <a:endParaRPr lang="es-MX"/>
          </a:p>
        </c:txPr>
        <c:crossAx val="174240512"/>
        <c:crosses val="autoZero"/>
        <c:crossBetween val="between"/>
      </c:valAx>
    </c:plotArea>
    <c:legend>
      <c:legendPos val="b"/>
      <c:overlay val="0"/>
      <c:txPr>
        <a:bodyPr rot="0" vert="horz"/>
        <a:lstStyle/>
        <a:p>
          <a:pPr>
            <a:defRPr/>
          </a:pPr>
          <a:endParaRPr lang="es-MX"/>
        </a:p>
      </c:txPr>
    </c:legend>
    <c:plotVisOnly val="1"/>
    <c:dispBlanksAs val="gap"/>
    <c:showDLblsOverMax val="0"/>
  </c:chart>
  <c:txPr>
    <a:bodyPr/>
    <a:lstStyle/>
    <a:p>
      <a:pPr>
        <a:defRPr sz="1800"/>
      </a:pPr>
      <a:endParaRPr lang="es-MX"/>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s-MX"/>
              <a:t>Categorizacion de Consultas</a:t>
            </a:r>
          </a:p>
        </c:rich>
      </c:tx>
      <c:overlay val="0"/>
      <c:spPr>
        <a:noFill/>
        <a:ln>
          <a:noFill/>
        </a:ln>
        <a:effectLst/>
      </c:spPr>
    </c:title>
    <c:autoTitleDeleted val="0"/>
    <c:plotArea>
      <c:layout/>
      <c:pieChart>
        <c:varyColors val="1"/>
        <c:ser>
          <c:idx val="0"/>
          <c:order val="0"/>
          <c:tx>
            <c:strRef>
              <c:f>Hoja1!$B$1</c:f>
              <c:strCache>
                <c:ptCount val="1"/>
                <c:pt idx="0">
                  <c:v>Ventas</c:v>
                </c:pt>
              </c:strCache>
            </c:strRef>
          </c:tx>
          <c:dPt>
            <c:idx val="0"/>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DE91-42CD-919E-9F829C98090C}"/>
              </c:ext>
            </c:extLst>
          </c:dPt>
          <c:dPt>
            <c:idx val="1"/>
            <c:bubble3D val="0"/>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DE91-42CD-919E-9F829C98090C}"/>
              </c:ext>
            </c:extLst>
          </c:dPt>
          <c:dPt>
            <c:idx val="2"/>
            <c:bubble3D val="0"/>
            <c:spPr>
              <a:solidFill>
                <a:schemeClr val="accent4"/>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DE91-42CD-919E-9F829C98090C}"/>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DE91-42CD-919E-9F829C98090C}"/>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DE91-42CD-919E-9F829C98090C}"/>
              </c:ext>
            </c:extLst>
          </c:dPt>
          <c:dPt>
            <c:idx val="5"/>
            <c:bubble3D val="0"/>
            <c:spPr>
              <a:solidFill>
                <a:schemeClr val="accent4">
                  <a:lumMod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DE91-42CD-919E-9F829C98090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MX"/>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Hoja1!$A$2:$A$7</c:f>
              <c:strCache>
                <c:ptCount val="6"/>
                <c:pt idx="0">
                  <c:v>C5</c:v>
                </c:pt>
                <c:pt idx="1">
                  <c:v>C4</c:v>
                </c:pt>
                <c:pt idx="2">
                  <c:v>C3</c:v>
                </c:pt>
                <c:pt idx="3">
                  <c:v>C2</c:v>
                </c:pt>
                <c:pt idx="4">
                  <c:v>C1</c:v>
                </c:pt>
                <c:pt idx="5">
                  <c:v>Sin Categorización</c:v>
                </c:pt>
              </c:strCache>
            </c:strRef>
          </c:cat>
          <c:val>
            <c:numRef>
              <c:f>Hoja1!$B$2:$B$7</c:f>
              <c:numCache>
                <c:formatCode>General</c:formatCode>
                <c:ptCount val="6"/>
                <c:pt idx="0">
                  <c:v>11151</c:v>
                </c:pt>
                <c:pt idx="1">
                  <c:v>2816</c:v>
                </c:pt>
                <c:pt idx="2">
                  <c:v>188</c:v>
                </c:pt>
                <c:pt idx="3">
                  <c:v>7</c:v>
                </c:pt>
                <c:pt idx="4">
                  <c:v>5</c:v>
                </c:pt>
                <c:pt idx="5">
                  <c:v>174</c:v>
                </c:pt>
              </c:numCache>
            </c:numRef>
          </c:val>
          <c:extLst xmlns:c16r2="http://schemas.microsoft.com/office/drawing/2015/06/chart">
            <c:ext xmlns:c16="http://schemas.microsoft.com/office/drawing/2014/chart" uri="{C3380CC4-5D6E-409C-BE32-E72D297353CC}">
              <c16:uniqueId val="{0000000C-DE91-42CD-919E-9F829C98090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MX"/>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MX"/>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s-MX" sz="1800" dirty="0"/>
              <a:t>Población bajo control AM por centros</a:t>
            </a:r>
          </a:p>
        </c:rich>
      </c:tx>
      <c:layout/>
      <c:overlay val="0"/>
      <c:spPr>
        <a:noFill/>
        <a:ln>
          <a:noFill/>
        </a:ln>
        <a:effectLst/>
      </c:spPr>
    </c:title>
    <c:autoTitleDeleted val="0"/>
    <c:plotArea>
      <c:layout/>
      <c:barChart>
        <c:barDir val="col"/>
        <c:grouping val="clustered"/>
        <c:varyColors val="0"/>
        <c:ser>
          <c:idx val="0"/>
          <c:order val="0"/>
          <c:tx>
            <c:strRef>
              <c:f>Hoja1!$B$1</c:f>
              <c:strCache>
                <c:ptCount val="1"/>
                <c:pt idx="0">
                  <c:v>65 – 69 años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 Santa Rita</c:v>
                </c:pt>
                <c:pt idx="1">
                  <c:v>San Vicente</c:v>
                </c:pt>
                <c:pt idx="2">
                  <c:v>Puntilla</c:v>
                </c:pt>
                <c:pt idx="3">
                  <c:v>CESFAM Balmaceda</c:v>
                </c:pt>
              </c:strCache>
            </c:strRef>
          </c:cat>
          <c:val>
            <c:numRef>
              <c:f>Hoja1!$B$2:$B$5</c:f>
              <c:numCache>
                <c:formatCode>0.00%</c:formatCode>
                <c:ptCount val="4"/>
                <c:pt idx="0">
                  <c:v>0.13639999999999999</c:v>
                </c:pt>
                <c:pt idx="1">
                  <c:v>0.29409999999999997</c:v>
                </c:pt>
                <c:pt idx="2">
                  <c:v>0.34910000000000002</c:v>
                </c:pt>
                <c:pt idx="3">
                  <c:v>0.26889999999999997</c:v>
                </c:pt>
              </c:numCache>
            </c:numRef>
          </c:val>
          <c:extLst xmlns:c16r2="http://schemas.microsoft.com/office/drawing/2015/06/chart">
            <c:ext xmlns:c16="http://schemas.microsoft.com/office/drawing/2014/chart" uri="{C3380CC4-5D6E-409C-BE32-E72D297353CC}">
              <c16:uniqueId val="{00000000-4850-48E1-AAFC-4C9AB65DB20F}"/>
            </c:ext>
          </c:extLst>
        </c:ser>
        <c:ser>
          <c:idx val="1"/>
          <c:order val="1"/>
          <c:tx>
            <c:strRef>
              <c:f>Hoja1!$C$1</c:f>
              <c:strCache>
                <c:ptCount val="1"/>
                <c:pt idx="0">
                  <c:v>70 – 79 años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 Santa Rita</c:v>
                </c:pt>
                <c:pt idx="1">
                  <c:v>San Vicente</c:v>
                </c:pt>
                <c:pt idx="2">
                  <c:v>Puntilla</c:v>
                </c:pt>
                <c:pt idx="3">
                  <c:v>CESFAM Balmaceda</c:v>
                </c:pt>
              </c:strCache>
            </c:strRef>
          </c:cat>
          <c:val>
            <c:numRef>
              <c:f>Hoja1!$C$2:$C$5</c:f>
              <c:numCache>
                <c:formatCode>0.00%</c:formatCode>
                <c:ptCount val="4"/>
                <c:pt idx="0">
                  <c:v>0.54549999999999998</c:v>
                </c:pt>
                <c:pt idx="1">
                  <c:v>0.47060000000000002</c:v>
                </c:pt>
                <c:pt idx="2">
                  <c:v>0.34010000000000001</c:v>
                </c:pt>
                <c:pt idx="3">
                  <c:v>0.38519999999999999</c:v>
                </c:pt>
              </c:numCache>
            </c:numRef>
          </c:val>
          <c:extLst xmlns:c16r2="http://schemas.microsoft.com/office/drawing/2015/06/chart">
            <c:ext xmlns:c16="http://schemas.microsoft.com/office/drawing/2014/chart" uri="{C3380CC4-5D6E-409C-BE32-E72D297353CC}">
              <c16:uniqueId val="{00000001-4850-48E1-AAFC-4C9AB65DB20F}"/>
            </c:ext>
          </c:extLst>
        </c:ser>
        <c:ser>
          <c:idx val="2"/>
          <c:order val="2"/>
          <c:tx>
            <c:strRef>
              <c:f>Hoja1!$D$1</c:f>
              <c:strCache>
                <c:ptCount val="1"/>
                <c:pt idx="0">
                  <c:v>80 y más años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MX"/>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Hoja1!$A$2:$A$5</c:f>
              <c:strCache>
                <c:ptCount val="4"/>
                <c:pt idx="0">
                  <c:v> Santa Rita</c:v>
                </c:pt>
                <c:pt idx="1">
                  <c:v>San Vicente</c:v>
                </c:pt>
                <c:pt idx="2">
                  <c:v>Puntilla</c:v>
                </c:pt>
                <c:pt idx="3">
                  <c:v>CESFAM Balmaceda</c:v>
                </c:pt>
              </c:strCache>
            </c:strRef>
          </c:cat>
          <c:val>
            <c:numRef>
              <c:f>Hoja1!$D$2:$D$5</c:f>
              <c:numCache>
                <c:formatCode>0.00%</c:formatCode>
                <c:ptCount val="4"/>
                <c:pt idx="0">
                  <c:v>0.31819999999999998</c:v>
                </c:pt>
                <c:pt idx="1">
                  <c:v>0.23530000000000001</c:v>
                </c:pt>
                <c:pt idx="2">
                  <c:v>0.3019</c:v>
                </c:pt>
                <c:pt idx="3">
                  <c:v>0.34589999999999999</c:v>
                </c:pt>
              </c:numCache>
            </c:numRef>
          </c:val>
          <c:extLst xmlns:c16r2="http://schemas.microsoft.com/office/drawing/2015/06/chart">
            <c:ext xmlns:c16="http://schemas.microsoft.com/office/drawing/2014/chart" uri="{C3380CC4-5D6E-409C-BE32-E72D297353CC}">
              <c16:uniqueId val="{00000002-4850-48E1-AAFC-4C9AB65DB20F}"/>
            </c:ext>
          </c:extLst>
        </c:ser>
        <c:dLbls>
          <c:dLblPos val="inEnd"/>
          <c:showLegendKey val="0"/>
          <c:showVal val="1"/>
          <c:showCatName val="0"/>
          <c:showSerName val="0"/>
          <c:showPercent val="0"/>
          <c:showBubbleSize val="0"/>
        </c:dLbls>
        <c:gapWidth val="219"/>
        <c:overlap val="-27"/>
        <c:axId val="172223488"/>
        <c:axId val="172250240"/>
      </c:barChart>
      <c:catAx>
        <c:axId val="1722234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MX"/>
                  <a:t>Centro de salud</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MX"/>
          </a:p>
        </c:txPr>
        <c:crossAx val="172250240"/>
        <c:crosses val="autoZero"/>
        <c:auto val="1"/>
        <c:lblAlgn val="ctr"/>
        <c:lblOffset val="100"/>
        <c:noMultiLvlLbl val="0"/>
      </c:catAx>
      <c:valAx>
        <c:axId val="172250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MX"/>
                  <a:t>%</a:t>
                </a:r>
                <a:r>
                  <a:rPr lang="es-MX" baseline="0"/>
                  <a:t> de poblacion </a:t>
                </a:r>
                <a:endParaRPr lang="es-MX"/>
              </a:p>
            </c:rich>
          </c:tx>
          <c:layout/>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MX"/>
          </a:p>
        </c:txPr>
        <c:crossAx val="1722234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s-MX" sz="1600"/>
              <a:t>Indice</a:t>
            </a:r>
            <a:r>
              <a:rPr lang="es-MX" sz="1600" baseline="0"/>
              <a:t> de morbilidad en adulto mayor </a:t>
            </a:r>
            <a:endParaRPr lang="es-MX" sz="1600"/>
          </a:p>
        </c:rich>
      </c:tx>
      <c:layout>
        <c:manualLayout>
          <c:xMode val="edge"/>
          <c:yMode val="edge"/>
          <c:x val="0.27200690561028101"/>
          <c:y val="7.8295926689772199E-2"/>
        </c:manualLayout>
      </c:layout>
      <c:overlay val="0"/>
      <c:spPr>
        <a:noFill/>
        <a:ln>
          <a:noFill/>
        </a:ln>
        <a:effectLst/>
      </c:spPr>
    </c:title>
    <c:autoTitleDeleted val="0"/>
    <c:plotArea>
      <c:layout/>
      <c:barChart>
        <c:barDir val="col"/>
        <c:grouping val="clustered"/>
        <c:varyColors val="0"/>
        <c:ser>
          <c:idx val="0"/>
          <c:order val="0"/>
          <c:tx>
            <c:strRef>
              <c:f>Hoja2!$A$2</c:f>
              <c:strCache>
                <c:ptCount val="1"/>
                <c:pt idx="0">
                  <c:v> Santa Rita</c:v>
                </c:pt>
              </c:strCache>
            </c:strRef>
          </c:tx>
          <c:spPr>
            <a:solidFill>
              <a:schemeClr val="accent1"/>
            </a:solidFill>
            <a:ln>
              <a:noFill/>
            </a:ln>
            <a:effectLst/>
          </c:spPr>
          <c:invertIfNegative val="0"/>
          <c:cat>
            <c:strRef>
              <c:f>Hoja2!$B$1:$E$1</c:f>
              <c:strCache>
                <c:ptCount val="4"/>
                <c:pt idx="0">
                  <c:v>% &gt;65años</c:v>
                </c:pt>
                <c:pt idx="1">
                  <c:v>IM &gt; 65 años</c:v>
                </c:pt>
                <c:pt idx="2">
                  <c:v>% &lt;65años</c:v>
                </c:pt>
                <c:pt idx="3">
                  <c:v>IM &lt; 65 años</c:v>
                </c:pt>
              </c:strCache>
            </c:strRef>
          </c:cat>
          <c:val>
            <c:numRef>
              <c:f>Hoja2!$B$2:$E$2</c:f>
              <c:numCache>
                <c:formatCode>General</c:formatCode>
                <c:ptCount val="4"/>
                <c:pt idx="0" formatCode="0.00%">
                  <c:v>0.14860000000000001</c:v>
                </c:pt>
                <c:pt idx="1">
                  <c:v>3.05</c:v>
                </c:pt>
                <c:pt idx="2" formatCode="0.00%">
                  <c:v>0.85140000000000005</c:v>
                </c:pt>
                <c:pt idx="3">
                  <c:v>1.06</c:v>
                </c:pt>
              </c:numCache>
            </c:numRef>
          </c:val>
          <c:extLst xmlns:c16r2="http://schemas.microsoft.com/office/drawing/2015/06/chart">
            <c:ext xmlns:c16="http://schemas.microsoft.com/office/drawing/2014/chart" uri="{C3380CC4-5D6E-409C-BE32-E72D297353CC}">
              <c16:uniqueId val="{00000000-29F4-4BEA-A3DA-1EC1261BA169}"/>
            </c:ext>
          </c:extLst>
        </c:ser>
        <c:ser>
          <c:idx val="1"/>
          <c:order val="1"/>
          <c:tx>
            <c:strRef>
              <c:f>Hoja2!$A$3</c:f>
              <c:strCache>
                <c:ptCount val="1"/>
                <c:pt idx="0">
                  <c:v> San Vicente</c:v>
                </c:pt>
              </c:strCache>
            </c:strRef>
          </c:tx>
          <c:spPr>
            <a:solidFill>
              <a:schemeClr val="accent2"/>
            </a:solidFill>
            <a:ln>
              <a:noFill/>
            </a:ln>
            <a:effectLst/>
          </c:spPr>
          <c:invertIfNegative val="0"/>
          <c:cat>
            <c:strRef>
              <c:f>Hoja2!$B$1:$E$1</c:f>
              <c:strCache>
                <c:ptCount val="4"/>
                <c:pt idx="0">
                  <c:v>% &gt;65años</c:v>
                </c:pt>
                <c:pt idx="1">
                  <c:v>IM &gt; 65 años</c:v>
                </c:pt>
                <c:pt idx="2">
                  <c:v>% &lt;65años</c:v>
                </c:pt>
                <c:pt idx="3">
                  <c:v>IM &lt; 65 años</c:v>
                </c:pt>
              </c:strCache>
            </c:strRef>
          </c:cat>
          <c:val>
            <c:numRef>
              <c:f>Hoja2!$B$3:$E$3</c:f>
              <c:numCache>
                <c:formatCode>General</c:formatCode>
                <c:ptCount val="4"/>
                <c:pt idx="0" formatCode="0.00%">
                  <c:v>0.1012</c:v>
                </c:pt>
                <c:pt idx="1">
                  <c:v>5.71</c:v>
                </c:pt>
                <c:pt idx="2" formatCode="0.00%">
                  <c:v>0.89880000000000004</c:v>
                </c:pt>
                <c:pt idx="3">
                  <c:v>1.61</c:v>
                </c:pt>
              </c:numCache>
            </c:numRef>
          </c:val>
          <c:extLst xmlns:c16r2="http://schemas.microsoft.com/office/drawing/2015/06/chart">
            <c:ext xmlns:c16="http://schemas.microsoft.com/office/drawing/2014/chart" uri="{C3380CC4-5D6E-409C-BE32-E72D297353CC}">
              <c16:uniqueId val="{00000001-29F4-4BEA-A3DA-1EC1261BA169}"/>
            </c:ext>
          </c:extLst>
        </c:ser>
        <c:ser>
          <c:idx val="2"/>
          <c:order val="2"/>
          <c:tx>
            <c:strRef>
              <c:f>Hoja2!$A$4</c:f>
              <c:strCache>
                <c:ptCount val="1"/>
                <c:pt idx="0">
                  <c:v>PSR Puntilla</c:v>
                </c:pt>
              </c:strCache>
            </c:strRef>
          </c:tx>
          <c:spPr>
            <a:solidFill>
              <a:schemeClr val="accent3"/>
            </a:solidFill>
            <a:ln>
              <a:noFill/>
            </a:ln>
            <a:effectLst/>
          </c:spPr>
          <c:invertIfNegative val="0"/>
          <c:cat>
            <c:strRef>
              <c:f>Hoja2!$B$1:$E$1</c:f>
              <c:strCache>
                <c:ptCount val="4"/>
                <c:pt idx="0">
                  <c:v>% &gt;65años</c:v>
                </c:pt>
                <c:pt idx="1">
                  <c:v>IM &gt; 65 años</c:v>
                </c:pt>
                <c:pt idx="2">
                  <c:v>% &lt;65años</c:v>
                </c:pt>
                <c:pt idx="3">
                  <c:v>IM &lt; 65 años</c:v>
                </c:pt>
              </c:strCache>
            </c:strRef>
          </c:cat>
          <c:val>
            <c:numRef>
              <c:f>Hoja2!$B$4:$E$4</c:f>
              <c:numCache>
                <c:formatCode>General</c:formatCode>
                <c:ptCount val="4"/>
                <c:pt idx="0" formatCode="0.00%">
                  <c:v>0.106</c:v>
                </c:pt>
                <c:pt idx="1">
                  <c:v>2.48</c:v>
                </c:pt>
                <c:pt idx="2" formatCode="0.00%">
                  <c:v>0.89400000000000002</c:v>
                </c:pt>
                <c:pt idx="3">
                  <c:v>1.67</c:v>
                </c:pt>
              </c:numCache>
            </c:numRef>
          </c:val>
          <c:extLst xmlns:c16r2="http://schemas.microsoft.com/office/drawing/2015/06/chart">
            <c:ext xmlns:c16="http://schemas.microsoft.com/office/drawing/2014/chart" uri="{C3380CC4-5D6E-409C-BE32-E72D297353CC}">
              <c16:uniqueId val="{00000002-29F4-4BEA-A3DA-1EC1261BA169}"/>
            </c:ext>
          </c:extLst>
        </c:ser>
        <c:ser>
          <c:idx val="3"/>
          <c:order val="3"/>
          <c:tx>
            <c:strRef>
              <c:f>Hoja2!$A$5</c:f>
              <c:strCache>
                <c:ptCount val="1"/>
                <c:pt idx="0">
                  <c:v>CESFAM Balmaceda</c:v>
                </c:pt>
              </c:strCache>
            </c:strRef>
          </c:tx>
          <c:spPr>
            <a:solidFill>
              <a:schemeClr val="accent4"/>
            </a:solidFill>
            <a:ln>
              <a:noFill/>
            </a:ln>
            <a:effectLst/>
          </c:spPr>
          <c:invertIfNegative val="0"/>
          <c:cat>
            <c:strRef>
              <c:f>Hoja2!$B$1:$E$1</c:f>
              <c:strCache>
                <c:ptCount val="4"/>
                <c:pt idx="0">
                  <c:v>% &gt;65años</c:v>
                </c:pt>
                <c:pt idx="1">
                  <c:v>IM &gt; 65 años</c:v>
                </c:pt>
                <c:pt idx="2">
                  <c:v>% &lt;65años</c:v>
                </c:pt>
                <c:pt idx="3">
                  <c:v>IM &lt; 65 años</c:v>
                </c:pt>
              </c:strCache>
            </c:strRef>
          </c:cat>
          <c:val>
            <c:numRef>
              <c:f>Hoja2!$B$5:$E$5</c:f>
              <c:numCache>
                <c:formatCode>General</c:formatCode>
                <c:ptCount val="4"/>
                <c:pt idx="0" formatCode="0.00%">
                  <c:v>0.1169</c:v>
                </c:pt>
                <c:pt idx="1">
                  <c:v>3.11</c:v>
                </c:pt>
                <c:pt idx="2" formatCode="0.00%">
                  <c:v>0.8831</c:v>
                </c:pt>
                <c:pt idx="3">
                  <c:v>1.65</c:v>
                </c:pt>
              </c:numCache>
            </c:numRef>
          </c:val>
          <c:extLst xmlns:c16r2="http://schemas.microsoft.com/office/drawing/2015/06/chart">
            <c:ext xmlns:c16="http://schemas.microsoft.com/office/drawing/2014/chart" uri="{C3380CC4-5D6E-409C-BE32-E72D297353CC}">
              <c16:uniqueId val="{00000003-29F4-4BEA-A3DA-1EC1261BA169}"/>
            </c:ext>
          </c:extLst>
        </c:ser>
        <c:dLbls>
          <c:showLegendKey val="0"/>
          <c:showVal val="0"/>
          <c:showCatName val="0"/>
          <c:showSerName val="0"/>
          <c:showPercent val="0"/>
          <c:showBubbleSize val="0"/>
        </c:dLbls>
        <c:gapWidth val="219"/>
        <c:overlap val="-27"/>
        <c:axId val="172358656"/>
        <c:axId val="174654208"/>
      </c:barChart>
      <c:catAx>
        <c:axId val="17235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MX"/>
          </a:p>
        </c:txPr>
        <c:crossAx val="174654208"/>
        <c:crosses val="autoZero"/>
        <c:auto val="1"/>
        <c:lblAlgn val="ctr"/>
        <c:lblOffset val="100"/>
        <c:noMultiLvlLbl val="0"/>
      </c:catAx>
      <c:valAx>
        <c:axId val="17465420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MX"/>
          </a:p>
        </c:txPr>
        <c:crossAx val="1723586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legend>
    <c:plotVisOnly val="1"/>
    <c:dispBlanksAs val="gap"/>
    <c:showDLblsOverMax val="0"/>
  </c:chart>
  <c:spPr>
    <a:noFill/>
    <a:ln>
      <a:noFill/>
    </a:ln>
    <a:effectLst/>
  </c:spPr>
  <c:txPr>
    <a:bodyPr/>
    <a:lstStyle/>
    <a:p>
      <a:pPr>
        <a:defRPr/>
      </a:pPr>
      <a:endParaRPr lang="es-MX"/>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solidFill>
                <a:latin typeface="+mn-lt"/>
                <a:ea typeface="+mn-ea"/>
                <a:cs typeface="+mn-cs"/>
              </a:defRPr>
            </a:pPr>
            <a:r>
              <a:rPr lang="es-CL"/>
              <a:t>Total comunal</a:t>
            </a:r>
          </a:p>
        </c:rich>
      </c:tx>
      <c:overlay val="0"/>
      <c:spPr>
        <a:noFill/>
        <a:ln>
          <a:noFill/>
        </a:ln>
        <a:effectLst/>
      </c:spPr>
    </c:title>
    <c:autoTitleDeleted val="0"/>
    <c:plotArea>
      <c:layout/>
      <c:doughnutChart>
        <c:varyColors val="1"/>
        <c:ser>
          <c:idx val="0"/>
          <c:order val="0"/>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9D3C-4892-8981-4144706ADA59}"/>
              </c:ext>
            </c:extLst>
          </c:dPt>
          <c:dPt>
            <c:idx val="1"/>
            <c:bubble3D val="0"/>
            <c:spPr>
              <a:solidFill>
                <a:schemeClr val="accent2"/>
              </a:solidFill>
              <a:ln>
                <a:noFill/>
              </a:ln>
              <a:effectLst/>
            </c:spPr>
            <c:extLst xmlns:c16r2="http://schemas.microsoft.com/office/drawing/2015/06/chart">
              <c:ext xmlns:c16="http://schemas.microsoft.com/office/drawing/2014/chart" uri="{C3380CC4-5D6E-409C-BE32-E72D297353CC}">
                <c16:uniqueId val="{00000003-9D3C-4892-8981-4144706ADA59}"/>
              </c:ext>
            </c:extLst>
          </c:dPt>
          <c:dPt>
            <c:idx val="2"/>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5-9D3C-4892-8981-4144706ADA59}"/>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dk1"/>
                    </a:solidFill>
                    <a:latin typeface="+mn-lt"/>
                    <a:ea typeface="+mn-ea"/>
                    <a:cs typeface="+mn-cs"/>
                  </a:defRPr>
                </a:pPr>
                <a:endParaRPr lang="es-MX"/>
              </a:p>
            </c:txPr>
            <c:showLegendKey val="0"/>
            <c:showVal val="0"/>
            <c:showCatName val="0"/>
            <c:showSerName val="0"/>
            <c:showPercent val="1"/>
            <c:showBubbleSize val="0"/>
            <c:showLeaderLines val="1"/>
            <c:leaderLines>
              <c:spPr>
                <a:ln w="9525" cap="flat" cmpd="sng" algn="ctr">
                  <a:solidFill>
                    <a:schemeClr val="tx1">
                      <a:shade val="95000"/>
                      <a:satMod val="105000"/>
                    </a:schemeClr>
                  </a:solidFill>
                  <a:prstDash val="solid"/>
                  <a:round/>
                </a:ln>
                <a:effectLst/>
              </c:spPr>
            </c:leaderLines>
            <c:extLst xmlns:c16r2="http://schemas.microsoft.com/office/drawing/2015/06/chart">
              <c:ext xmlns:c15="http://schemas.microsoft.com/office/drawing/2012/chart" uri="{CE6537A1-D6FC-4f65-9D91-7224C49458BB}"/>
            </c:extLst>
          </c:dLbls>
          <c:cat>
            <c:strRef>
              <c:f>COMUNAL!$G$23:$I$23</c:f>
              <c:strCache>
                <c:ptCount val="3"/>
                <c:pt idx="0">
                  <c:v>NORMAL</c:v>
                </c:pt>
                <c:pt idx="1">
                  <c:v>SOBREPESO</c:v>
                </c:pt>
                <c:pt idx="2">
                  <c:v>OBESIDAD</c:v>
                </c:pt>
              </c:strCache>
            </c:strRef>
          </c:cat>
          <c:val>
            <c:numRef>
              <c:f>COMUNAL!$G$24:$I$24</c:f>
              <c:numCache>
                <c:formatCode>General</c:formatCode>
                <c:ptCount val="3"/>
                <c:pt idx="0">
                  <c:v>50.142857142857139</c:v>
                </c:pt>
                <c:pt idx="1">
                  <c:v>13.027597402597401</c:v>
                </c:pt>
                <c:pt idx="2">
                  <c:v>35.486038961038957</c:v>
                </c:pt>
              </c:numCache>
            </c:numRef>
          </c:val>
          <c:extLst xmlns:c16r2="http://schemas.microsoft.com/office/drawing/2015/06/chart">
            <c:ext xmlns:c16="http://schemas.microsoft.com/office/drawing/2014/chart" uri="{C3380CC4-5D6E-409C-BE32-E72D297353CC}">
              <c16:uniqueId val="{00000006-9D3C-4892-8981-4144706ADA5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dk1"/>
              </a:solidFill>
              <a:latin typeface="+mn-lt"/>
              <a:ea typeface="+mn-ea"/>
              <a:cs typeface="+mn-cs"/>
            </a:defRPr>
          </a:pPr>
          <a:endParaRPr lang="es-MX"/>
        </a:p>
      </c:txPr>
    </c:legend>
    <c:plotVisOnly val="1"/>
    <c:dispBlanksAs val="gap"/>
    <c:showDLblsOverMax val="0"/>
  </c:chart>
  <c:spPr>
    <a:solidFill>
      <a:schemeClr val="lt1"/>
    </a:solidFill>
    <a:ln w="12700" cap="flat" cmpd="sng" algn="ctr">
      <a:solidFill>
        <a:schemeClr val="dk1"/>
      </a:solidFill>
      <a:prstDash val="solid"/>
    </a:ln>
    <a:effectLst/>
  </c:spPr>
  <c:txPr>
    <a:bodyPr/>
    <a:lstStyle/>
    <a:p>
      <a:pPr>
        <a:defRPr>
          <a:solidFill>
            <a:schemeClr val="dk1"/>
          </a:solidFill>
          <a:latin typeface="+mn-lt"/>
          <a:ea typeface="+mn-ea"/>
          <a:cs typeface="+mn-cs"/>
        </a:defRPr>
      </a:pPr>
      <a:endParaRPr lang="es-MX"/>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8A4735-2819-4A69-84DB-6814D92F9C31}"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es-MX"/>
        </a:p>
      </dgm:t>
    </dgm:pt>
    <dgm:pt modelId="{830A78DD-0FE4-4249-8D31-88F74A90CA30}">
      <dgm:prSet/>
      <dgm:spPr/>
      <dgm:t>
        <a:bodyPr/>
        <a:lstStyle/>
        <a:p>
          <a:pPr rtl="0"/>
          <a:r>
            <a:rPr lang="es-CL" dirty="0"/>
            <a:t>2017       11126</a:t>
          </a:r>
          <a:endParaRPr lang="es-MX" dirty="0"/>
        </a:p>
      </dgm:t>
    </dgm:pt>
    <dgm:pt modelId="{EFB2380B-4F96-461A-897A-4C97A9D28CF9}" type="parTrans" cxnId="{B04B2966-AF74-403E-ABC6-70273E395CDE}">
      <dgm:prSet/>
      <dgm:spPr/>
      <dgm:t>
        <a:bodyPr/>
        <a:lstStyle/>
        <a:p>
          <a:endParaRPr lang="es-MX"/>
        </a:p>
      </dgm:t>
    </dgm:pt>
    <dgm:pt modelId="{71E9C76C-30D3-4204-8F57-587605613894}" type="sibTrans" cxnId="{B04B2966-AF74-403E-ABC6-70273E395CDE}">
      <dgm:prSet/>
      <dgm:spPr/>
      <dgm:t>
        <a:bodyPr/>
        <a:lstStyle/>
        <a:p>
          <a:endParaRPr lang="es-MX"/>
        </a:p>
      </dgm:t>
    </dgm:pt>
    <dgm:pt modelId="{CEB59961-951E-412C-B0BF-49622200A4CD}">
      <dgm:prSet/>
      <dgm:spPr/>
      <dgm:t>
        <a:bodyPr/>
        <a:lstStyle/>
        <a:p>
          <a:pPr rtl="0"/>
          <a:r>
            <a:rPr lang="es-CL" dirty="0"/>
            <a:t>2016       11.069 </a:t>
          </a:r>
          <a:endParaRPr lang="es-MX" dirty="0"/>
        </a:p>
      </dgm:t>
    </dgm:pt>
    <dgm:pt modelId="{FC551050-FFC6-4AE0-ACE0-5BF395B24297}" type="parTrans" cxnId="{1C5771C0-24EA-499C-93A3-A460C1C87919}">
      <dgm:prSet/>
      <dgm:spPr/>
      <dgm:t>
        <a:bodyPr/>
        <a:lstStyle/>
        <a:p>
          <a:endParaRPr lang="es-MX"/>
        </a:p>
      </dgm:t>
    </dgm:pt>
    <dgm:pt modelId="{4ACB1B5D-F4FD-4C82-A2DA-402C017EAB06}" type="sibTrans" cxnId="{1C5771C0-24EA-499C-93A3-A460C1C87919}">
      <dgm:prSet/>
      <dgm:spPr/>
      <dgm:t>
        <a:bodyPr/>
        <a:lstStyle/>
        <a:p>
          <a:endParaRPr lang="es-MX"/>
        </a:p>
      </dgm:t>
    </dgm:pt>
    <dgm:pt modelId="{FE86965A-10CB-4CDC-AE40-0335F4129ED3}">
      <dgm:prSet/>
      <dgm:spPr/>
      <dgm:t>
        <a:bodyPr/>
        <a:lstStyle/>
        <a:p>
          <a:pPr rtl="0"/>
          <a:r>
            <a:rPr lang="es-CL"/>
            <a:t>2015       11.600</a:t>
          </a:r>
          <a:endParaRPr lang="es-MX"/>
        </a:p>
      </dgm:t>
    </dgm:pt>
    <dgm:pt modelId="{FEDDF43E-868C-406A-B121-42AAAF2A160C}" type="parTrans" cxnId="{C22DA531-E55B-4D58-9487-30ADD78CE371}">
      <dgm:prSet/>
      <dgm:spPr/>
      <dgm:t>
        <a:bodyPr/>
        <a:lstStyle/>
        <a:p>
          <a:endParaRPr lang="es-MX"/>
        </a:p>
      </dgm:t>
    </dgm:pt>
    <dgm:pt modelId="{C9DD0E6A-2859-4185-9B0F-312344215444}" type="sibTrans" cxnId="{C22DA531-E55B-4D58-9487-30ADD78CE371}">
      <dgm:prSet/>
      <dgm:spPr/>
      <dgm:t>
        <a:bodyPr/>
        <a:lstStyle/>
        <a:p>
          <a:endParaRPr lang="es-MX"/>
        </a:p>
      </dgm:t>
    </dgm:pt>
    <dgm:pt modelId="{8F2AFE97-A4F2-4FAE-9B64-BE51F28BFA7D}">
      <dgm:prSet/>
      <dgm:spPr/>
      <dgm:t>
        <a:bodyPr/>
        <a:lstStyle/>
        <a:p>
          <a:pPr rtl="0"/>
          <a:r>
            <a:rPr lang="es-CL" dirty="0"/>
            <a:t>2014      11.583</a:t>
          </a:r>
          <a:endParaRPr lang="es-MX" dirty="0"/>
        </a:p>
      </dgm:t>
    </dgm:pt>
    <dgm:pt modelId="{06947CAC-FF2F-4369-9275-040C436707B2}" type="parTrans" cxnId="{15302AFB-8E9B-4BD3-B6FF-185EBDC7EFFB}">
      <dgm:prSet/>
      <dgm:spPr/>
      <dgm:t>
        <a:bodyPr/>
        <a:lstStyle/>
        <a:p>
          <a:endParaRPr lang="es-MX"/>
        </a:p>
      </dgm:t>
    </dgm:pt>
    <dgm:pt modelId="{D74700F4-AE70-409E-8B29-4B22144A26F3}" type="sibTrans" cxnId="{15302AFB-8E9B-4BD3-B6FF-185EBDC7EFFB}">
      <dgm:prSet/>
      <dgm:spPr/>
      <dgm:t>
        <a:bodyPr/>
        <a:lstStyle/>
        <a:p>
          <a:endParaRPr lang="es-MX"/>
        </a:p>
      </dgm:t>
    </dgm:pt>
    <dgm:pt modelId="{CC096203-4AA8-4F12-ACAD-63680FFEE2CA}" type="pres">
      <dgm:prSet presAssocID="{878A4735-2819-4A69-84DB-6814D92F9C31}" presName="compositeShape" presStyleCnt="0">
        <dgm:presLayoutVars>
          <dgm:dir/>
          <dgm:resizeHandles/>
        </dgm:presLayoutVars>
      </dgm:prSet>
      <dgm:spPr/>
      <dgm:t>
        <a:bodyPr/>
        <a:lstStyle/>
        <a:p>
          <a:endParaRPr lang="es-ES"/>
        </a:p>
      </dgm:t>
    </dgm:pt>
    <dgm:pt modelId="{0370F976-175D-4614-A317-99E1A06ABFA9}" type="pres">
      <dgm:prSet presAssocID="{878A4735-2819-4A69-84DB-6814D92F9C31}" presName="pyramid" presStyleLbl="node1" presStyleIdx="0" presStyleCnt="1"/>
      <dgm:spPr/>
    </dgm:pt>
    <dgm:pt modelId="{376E2D78-5C66-4DD1-A103-FB6285CE5627}" type="pres">
      <dgm:prSet presAssocID="{878A4735-2819-4A69-84DB-6814D92F9C31}" presName="theList" presStyleCnt="0"/>
      <dgm:spPr/>
    </dgm:pt>
    <dgm:pt modelId="{DAB518B3-B2E2-4107-8676-C782E3692F34}" type="pres">
      <dgm:prSet presAssocID="{830A78DD-0FE4-4249-8D31-88F74A90CA30}" presName="aNode" presStyleLbl="fgAcc1" presStyleIdx="0" presStyleCnt="4">
        <dgm:presLayoutVars>
          <dgm:bulletEnabled val="1"/>
        </dgm:presLayoutVars>
      </dgm:prSet>
      <dgm:spPr/>
      <dgm:t>
        <a:bodyPr/>
        <a:lstStyle/>
        <a:p>
          <a:endParaRPr lang="es-ES"/>
        </a:p>
      </dgm:t>
    </dgm:pt>
    <dgm:pt modelId="{E4AD33A3-6E15-45A5-BE1F-D1C95111A9F9}" type="pres">
      <dgm:prSet presAssocID="{830A78DD-0FE4-4249-8D31-88F74A90CA30}" presName="aSpace" presStyleCnt="0"/>
      <dgm:spPr/>
    </dgm:pt>
    <dgm:pt modelId="{918409C7-2FAA-4FA5-9399-B3B1E5D3A572}" type="pres">
      <dgm:prSet presAssocID="{CEB59961-951E-412C-B0BF-49622200A4CD}" presName="aNode" presStyleLbl="fgAcc1" presStyleIdx="1" presStyleCnt="4">
        <dgm:presLayoutVars>
          <dgm:bulletEnabled val="1"/>
        </dgm:presLayoutVars>
      </dgm:prSet>
      <dgm:spPr/>
      <dgm:t>
        <a:bodyPr/>
        <a:lstStyle/>
        <a:p>
          <a:endParaRPr lang="es-ES"/>
        </a:p>
      </dgm:t>
    </dgm:pt>
    <dgm:pt modelId="{13660E22-D1FB-4654-9D54-89F38FDD3668}" type="pres">
      <dgm:prSet presAssocID="{CEB59961-951E-412C-B0BF-49622200A4CD}" presName="aSpace" presStyleCnt="0"/>
      <dgm:spPr/>
    </dgm:pt>
    <dgm:pt modelId="{A7A5D4CD-0D96-41B3-8B11-DB2D52E56BC9}" type="pres">
      <dgm:prSet presAssocID="{FE86965A-10CB-4CDC-AE40-0335F4129ED3}" presName="aNode" presStyleLbl="fgAcc1" presStyleIdx="2" presStyleCnt="4">
        <dgm:presLayoutVars>
          <dgm:bulletEnabled val="1"/>
        </dgm:presLayoutVars>
      </dgm:prSet>
      <dgm:spPr/>
      <dgm:t>
        <a:bodyPr/>
        <a:lstStyle/>
        <a:p>
          <a:endParaRPr lang="es-ES"/>
        </a:p>
      </dgm:t>
    </dgm:pt>
    <dgm:pt modelId="{7547C270-5915-49D7-985E-4A399D5EDAC6}" type="pres">
      <dgm:prSet presAssocID="{FE86965A-10CB-4CDC-AE40-0335F4129ED3}" presName="aSpace" presStyleCnt="0"/>
      <dgm:spPr/>
    </dgm:pt>
    <dgm:pt modelId="{D49A6ED3-252B-4A5B-8F71-AAF2B7A74071}" type="pres">
      <dgm:prSet presAssocID="{8F2AFE97-A4F2-4FAE-9B64-BE51F28BFA7D}" presName="aNode" presStyleLbl="fgAcc1" presStyleIdx="3" presStyleCnt="4">
        <dgm:presLayoutVars>
          <dgm:bulletEnabled val="1"/>
        </dgm:presLayoutVars>
      </dgm:prSet>
      <dgm:spPr/>
      <dgm:t>
        <a:bodyPr/>
        <a:lstStyle/>
        <a:p>
          <a:endParaRPr lang="es-ES"/>
        </a:p>
      </dgm:t>
    </dgm:pt>
    <dgm:pt modelId="{B18DC8FF-6FD5-411E-8C73-24E7DC8B853F}" type="pres">
      <dgm:prSet presAssocID="{8F2AFE97-A4F2-4FAE-9B64-BE51F28BFA7D}" presName="aSpace" presStyleCnt="0"/>
      <dgm:spPr/>
    </dgm:pt>
  </dgm:ptLst>
  <dgm:cxnLst>
    <dgm:cxn modelId="{2FDF61F1-EF62-4CC9-9C1E-38760BE72BE1}" type="presOf" srcId="{878A4735-2819-4A69-84DB-6814D92F9C31}" destId="{CC096203-4AA8-4F12-ACAD-63680FFEE2CA}" srcOrd="0" destOrd="0" presId="urn:microsoft.com/office/officeart/2005/8/layout/pyramid2"/>
    <dgm:cxn modelId="{1C5771C0-24EA-499C-93A3-A460C1C87919}" srcId="{878A4735-2819-4A69-84DB-6814D92F9C31}" destId="{CEB59961-951E-412C-B0BF-49622200A4CD}" srcOrd="1" destOrd="0" parTransId="{FC551050-FFC6-4AE0-ACE0-5BF395B24297}" sibTransId="{4ACB1B5D-F4FD-4C82-A2DA-402C017EAB06}"/>
    <dgm:cxn modelId="{668816EF-6133-42B7-9EF8-BB07F80FFFD8}" type="presOf" srcId="{CEB59961-951E-412C-B0BF-49622200A4CD}" destId="{918409C7-2FAA-4FA5-9399-B3B1E5D3A572}" srcOrd="0" destOrd="0" presId="urn:microsoft.com/office/officeart/2005/8/layout/pyramid2"/>
    <dgm:cxn modelId="{519F1925-8191-4BC1-B0F4-82734FBEDFF1}" type="presOf" srcId="{830A78DD-0FE4-4249-8D31-88F74A90CA30}" destId="{DAB518B3-B2E2-4107-8676-C782E3692F34}" srcOrd="0" destOrd="0" presId="urn:microsoft.com/office/officeart/2005/8/layout/pyramid2"/>
    <dgm:cxn modelId="{15302AFB-8E9B-4BD3-B6FF-185EBDC7EFFB}" srcId="{878A4735-2819-4A69-84DB-6814D92F9C31}" destId="{8F2AFE97-A4F2-4FAE-9B64-BE51F28BFA7D}" srcOrd="3" destOrd="0" parTransId="{06947CAC-FF2F-4369-9275-040C436707B2}" sibTransId="{D74700F4-AE70-409E-8B29-4B22144A26F3}"/>
    <dgm:cxn modelId="{CF50E1D6-956E-466B-8ECA-612B96FB2A61}" type="presOf" srcId="{8F2AFE97-A4F2-4FAE-9B64-BE51F28BFA7D}" destId="{D49A6ED3-252B-4A5B-8F71-AAF2B7A74071}" srcOrd="0" destOrd="0" presId="urn:microsoft.com/office/officeart/2005/8/layout/pyramid2"/>
    <dgm:cxn modelId="{C22DA531-E55B-4D58-9487-30ADD78CE371}" srcId="{878A4735-2819-4A69-84DB-6814D92F9C31}" destId="{FE86965A-10CB-4CDC-AE40-0335F4129ED3}" srcOrd="2" destOrd="0" parTransId="{FEDDF43E-868C-406A-B121-42AAAF2A160C}" sibTransId="{C9DD0E6A-2859-4185-9B0F-312344215444}"/>
    <dgm:cxn modelId="{B04B2966-AF74-403E-ABC6-70273E395CDE}" srcId="{878A4735-2819-4A69-84DB-6814D92F9C31}" destId="{830A78DD-0FE4-4249-8D31-88F74A90CA30}" srcOrd="0" destOrd="0" parTransId="{EFB2380B-4F96-461A-897A-4C97A9D28CF9}" sibTransId="{71E9C76C-30D3-4204-8F57-587605613894}"/>
    <dgm:cxn modelId="{CACF41E5-8AA8-4E73-AA52-BDC8FCC78C82}" type="presOf" srcId="{FE86965A-10CB-4CDC-AE40-0335F4129ED3}" destId="{A7A5D4CD-0D96-41B3-8B11-DB2D52E56BC9}" srcOrd="0" destOrd="0" presId="urn:microsoft.com/office/officeart/2005/8/layout/pyramid2"/>
    <dgm:cxn modelId="{BDEA9D03-55E8-4BA0-ABF8-E275E03F9F84}" type="presParOf" srcId="{CC096203-4AA8-4F12-ACAD-63680FFEE2CA}" destId="{0370F976-175D-4614-A317-99E1A06ABFA9}" srcOrd="0" destOrd="0" presId="urn:microsoft.com/office/officeart/2005/8/layout/pyramid2"/>
    <dgm:cxn modelId="{BCCA0EF3-7B5A-4F4E-87EC-CF43FF3B62AC}" type="presParOf" srcId="{CC096203-4AA8-4F12-ACAD-63680FFEE2CA}" destId="{376E2D78-5C66-4DD1-A103-FB6285CE5627}" srcOrd="1" destOrd="0" presId="urn:microsoft.com/office/officeart/2005/8/layout/pyramid2"/>
    <dgm:cxn modelId="{01E99306-0EEB-4FDF-AD87-DDFD889914EC}" type="presParOf" srcId="{376E2D78-5C66-4DD1-A103-FB6285CE5627}" destId="{DAB518B3-B2E2-4107-8676-C782E3692F34}" srcOrd="0" destOrd="0" presId="urn:microsoft.com/office/officeart/2005/8/layout/pyramid2"/>
    <dgm:cxn modelId="{15A4FA25-DF98-4DAB-862D-94DB7C5700AD}" type="presParOf" srcId="{376E2D78-5C66-4DD1-A103-FB6285CE5627}" destId="{E4AD33A3-6E15-45A5-BE1F-D1C95111A9F9}" srcOrd="1" destOrd="0" presId="urn:microsoft.com/office/officeart/2005/8/layout/pyramid2"/>
    <dgm:cxn modelId="{2D5BEA64-C3F2-4113-8C10-7A88274072F2}" type="presParOf" srcId="{376E2D78-5C66-4DD1-A103-FB6285CE5627}" destId="{918409C7-2FAA-4FA5-9399-B3B1E5D3A572}" srcOrd="2" destOrd="0" presId="urn:microsoft.com/office/officeart/2005/8/layout/pyramid2"/>
    <dgm:cxn modelId="{43A8595D-62F8-4F00-9DC3-3340ACC5D4A2}" type="presParOf" srcId="{376E2D78-5C66-4DD1-A103-FB6285CE5627}" destId="{13660E22-D1FB-4654-9D54-89F38FDD3668}" srcOrd="3" destOrd="0" presId="urn:microsoft.com/office/officeart/2005/8/layout/pyramid2"/>
    <dgm:cxn modelId="{8CD67A75-BF2B-49D1-AA75-57760D52064B}" type="presParOf" srcId="{376E2D78-5C66-4DD1-A103-FB6285CE5627}" destId="{A7A5D4CD-0D96-41B3-8B11-DB2D52E56BC9}" srcOrd="4" destOrd="0" presId="urn:microsoft.com/office/officeart/2005/8/layout/pyramid2"/>
    <dgm:cxn modelId="{7405FD81-E39B-4401-ACC1-80F6E4D94BC3}" type="presParOf" srcId="{376E2D78-5C66-4DD1-A103-FB6285CE5627}" destId="{7547C270-5915-49D7-985E-4A399D5EDAC6}" srcOrd="5" destOrd="0" presId="urn:microsoft.com/office/officeart/2005/8/layout/pyramid2"/>
    <dgm:cxn modelId="{99E07861-A813-4C84-B7AE-1D6ECD739D27}" type="presParOf" srcId="{376E2D78-5C66-4DD1-A103-FB6285CE5627}" destId="{D49A6ED3-252B-4A5B-8F71-AAF2B7A74071}" srcOrd="6" destOrd="0" presId="urn:microsoft.com/office/officeart/2005/8/layout/pyramid2"/>
    <dgm:cxn modelId="{BD40BD76-25FD-4331-AE29-76EE0A1CF214}" type="presParOf" srcId="{376E2D78-5C66-4DD1-A103-FB6285CE5627}" destId="{B18DC8FF-6FD5-411E-8C73-24E7DC8B853F}"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0F976-175D-4614-A317-99E1A06ABFA9}">
      <dsp:nvSpPr>
        <dsp:cNvPr id="0" name=""/>
        <dsp:cNvSpPr/>
      </dsp:nvSpPr>
      <dsp:spPr>
        <a:xfrm>
          <a:off x="0" y="0"/>
          <a:ext cx="4497826" cy="4517409"/>
        </a:xfrm>
        <a:prstGeom prst="triangl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B518B3-B2E2-4107-8676-C782E3692F34}">
      <dsp:nvSpPr>
        <dsp:cNvPr id="0" name=""/>
        <dsp:cNvSpPr/>
      </dsp:nvSpPr>
      <dsp:spPr>
        <a:xfrm>
          <a:off x="2248913" y="452182"/>
          <a:ext cx="2923587" cy="80289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s-CL" sz="3200" kern="1200" dirty="0"/>
            <a:t>2017       11126</a:t>
          </a:r>
          <a:endParaRPr lang="es-MX" sz="3200" kern="1200" dirty="0"/>
        </a:p>
      </dsp:txBody>
      <dsp:txXfrm>
        <a:off x="2288107" y="491376"/>
        <a:ext cx="2845199" cy="724510"/>
      </dsp:txXfrm>
    </dsp:sp>
    <dsp:sp modelId="{918409C7-2FAA-4FA5-9399-B3B1E5D3A572}">
      <dsp:nvSpPr>
        <dsp:cNvPr id="0" name=""/>
        <dsp:cNvSpPr/>
      </dsp:nvSpPr>
      <dsp:spPr>
        <a:xfrm>
          <a:off x="2248913" y="1355443"/>
          <a:ext cx="2923587" cy="80289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s-CL" sz="3200" kern="1200" dirty="0"/>
            <a:t>2016       11.069 </a:t>
          </a:r>
          <a:endParaRPr lang="es-MX" sz="3200" kern="1200" dirty="0"/>
        </a:p>
      </dsp:txBody>
      <dsp:txXfrm>
        <a:off x="2288107" y="1394637"/>
        <a:ext cx="2845199" cy="724510"/>
      </dsp:txXfrm>
    </dsp:sp>
    <dsp:sp modelId="{A7A5D4CD-0D96-41B3-8B11-DB2D52E56BC9}">
      <dsp:nvSpPr>
        <dsp:cNvPr id="0" name=""/>
        <dsp:cNvSpPr/>
      </dsp:nvSpPr>
      <dsp:spPr>
        <a:xfrm>
          <a:off x="2248913" y="2258704"/>
          <a:ext cx="2923587" cy="80289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s-CL" sz="3200" kern="1200"/>
            <a:t>2015       11.600</a:t>
          </a:r>
          <a:endParaRPr lang="es-MX" sz="3200" kern="1200"/>
        </a:p>
      </dsp:txBody>
      <dsp:txXfrm>
        <a:off x="2288107" y="2297898"/>
        <a:ext cx="2845199" cy="724510"/>
      </dsp:txXfrm>
    </dsp:sp>
    <dsp:sp modelId="{D49A6ED3-252B-4A5B-8F71-AAF2B7A74071}">
      <dsp:nvSpPr>
        <dsp:cNvPr id="0" name=""/>
        <dsp:cNvSpPr/>
      </dsp:nvSpPr>
      <dsp:spPr>
        <a:xfrm>
          <a:off x="2248913" y="3161965"/>
          <a:ext cx="2923587" cy="80289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s-CL" sz="3200" kern="1200" dirty="0"/>
            <a:t>2014      11.583</a:t>
          </a:r>
          <a:endParaRPr lang="es-MX" sz="3200" kern="1200" dirty="0"/>
        </a:p>
      </dsp:txBody>
      <dsp:txXfrm>
        <a:off x="2288107" y="3201159"/>
        <a:ext cx="2845199" cy="72451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C8F054EA-6031-4B29-8A9C-3A4182209940}" type="datetimeFigureOut">
              <a:rPr lang="es-MX" smtClean="0"/>
              <a:t>31/05/2017</a:t>
            </a:fld>
            <a:endParaRPr lang="es-MX"/>
          </a:p>
        </p:txBody>
      </p:sp>
      <p:sp>
        <p:nvSpPr>
          <p:cNvPr id="4" name="3 Marcador de pie de página"/>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AD979C6F-C11D-44E8-A807-E9DF02659D02}" type="slidenum">
              <a:rPr lang="es-MX" smtClean="0"/>
              <a:t>‹Nº›</a:t>
            </a:fld>
            <a:endParaRPr lang="es-MX"/>
          </a:p>
        </p:txBody>
      </p:sp>
    </p:spTree>
    <p:extLst>
      <p:ext uri="{BB962C8B-B14F-4D97-AF65-F5344CB8AC3E}">
        <p14:creationId xmlns:p14="http://schemas.microsoft.com/office/powerpoint/2010/main" val="3064000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778250" y="0"/>
            <a:ext cx="2889250" cy="496888"/>
          </a:xfrm>
          <a:prstGeom prst="rect">
            <a:avLst/>
          </a:prstGeom>
        </p:spPr>
        <p:txBody>
          <a:bodyPr vert="horz" lIns="91440" tIns="45720" rIns="91440" bIns="45720" rtlCol="0"/>
          <a:lstStyle>
            <a:lvl1pPr algn="r">
              <a:defRPr sz="1200"/>
            </a:lvl1pPr>
          </a:lstStyle>
          <a:p>
            <a:fld id="{6645A600-5107-4A43-B408-04AA96739623}" type="datetimeFigureOut">
              <a:rPr lang="es-CL" smtClean="0"/>
              <a:t>31-05-2017</a:t>
            </a:fld>
            <a:endParaRPr lang="es-CL"/>
          </a:p>
        </p:txBody>
      </p:sp>
      <p:sp>
        <p:nvSpPr>
          <p:cNvPr id="4" name="Marcador de imagen de diapositiva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66750" y="4776788"/>
            <a:ext cx="5335588" cy="390842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9429750"/>
            <a:ext cx="2889250" cy="496888"/>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778250" y="9429750"/>
            <a:ext cx="2889250" cy="496888"/>
          </a:xfrm>
          <a:prstGeom prst="rect">
            <a:avLst/>
          </a:prstGeom>
        </p:spPr>
        <p:txBody>
          <a:bodyPr vert="horz" lIns="91440" tIns="45720" rIns="91440" bIns="45720" rtlCol="0" anchor="b"/>
          <a:lstStyle>
            <a:lvl1pPr algn="r">
              <a:defRPr sz="1200"/>
            </a:lvl1pPr>
          </a:lstStyle>
          <a:p>
            <a:fld id="{F38E501C-84A2-439D-BF10-81F0549486D1}" type="slidenum">
              <a:rPr lang="es-CL" smtClean="0"/>
              <a:t>‹Nº›</a:t>
            </a:fld>
            <a:endParaRPr lang="es-CL"/>
          </a:p>
        </p:txBody>
      </p:sp>
    </p:spTree>
    <p:extLst>
      <p:ext uri="{BB962C8B-B14F-4D97-AF65-F5344CB8AC3E}">
        <p14:creationId xmlns:p14="http://schemas.microsoft.com/office/powerpoint/2010/main" val="584126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s.wikipedia.org/wiki/Salud_en_Chil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s.wikipedia.org/wiki/Municipalidad_de_Chile" TargetMode="External"/><Relationship Id="rId4" Type="http://schemas.openxmlformats.org/officeDocument/2006/relationships/hyperlink" Target="https://es.wikipedia.org/wiki/Asistencia_sanitaria_universa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200" b="0" i="0" kern="1200" dirty="0">
                <a:solidFill>
                  <a:schemeClr val="tx1"/>
                </a:solidFill>
                <a:effectLst/>
                <a:latin typeface="+mn-lt"/>
                <a:ea typeface="+mn-ea"/>
                <a:cs typeface="+mn-cs"/>
              </a:rPr>
              <a:t>La </a:t>
            </a:r>
            <a:r>
              <a:rPr lang="es-MX" sz="1200" b="1" i="0" kern="1200" dirty="0">
                <a:solidFill>
                  <a:schemeClr val="tx1"/>
                </a:solidFill>
                <a:effectLst/>
                <a:latin typeface="+mn-lt"/>
                <a:ea typeface="+mn-ea"/>
                <a:cs typeface="+mn-cs"/>
              </a:rPr>
              <a:t>organización de los establecimientos de </a:t>
            </a:r>
            <a:r>
              <a:rPr lang="es-MX" sz="1200" b="1" i="0" u="none" strike="noStrike" kern="1200" dirty="0">
                <a:solidFill>
                  <a:schemeClr val="tx1"/>
                </a:solidFill>
                <a:effectLst/>
                <a:latin typeface="+mn-lt"/>
                <a:ea typeface="+mn-ea"/>
                <a:cs typeface="+mn-cs"/>
                <a:hlinkClick r:id="rId3" tooltip="Salud en Chile"/>
              </a:rPr>
              <a:t>salud en Chile</a:t>
            </a:r>
            <a:r>
              <a:rPr lang="es-MX" sz="1200" b="0" i="0" kern="1200" dirty="0">
                <a:solidFill>
                  <a:schemeClr val="tx1"/>
                </a:solidFill>
                <a:effectLst/>
                <a:latin typeface="+mn-lt"/>
                <a:ea typeface="+mn-ea"/>
                <a:cs typeface="+mn-cs"/>
              </a:rPr>
              <a:t> distingue tres niveles de atención: primaria, secundaria y terciaria, cada una con sus respectivas unidades en la </a:t>
            </a:r>
            <a:r>
              <a:rPr lang="es-MX" sz="1200" b="0" i="0" u="none" strike="noStrike" kern="1200" dirty="0">
                <a:solidFill>
                  <a:schemeClr val="tx1"/>
                </a:solidFill>
                <a:effectLst/>
                <a:latin typeface="+mn-lt"/>
                <a:ea typeface="+mn-ea"/>
                <a:cs typeface="+mn-cs"/>
                <a:hlinkClick r:id="rId4" tooltip="Asistencia sanitaria universal"/>
              </a:rPr>
              <a:t>red pública</a:t>
            </a:r>
            <a:r>
              <a:rPr lang="es-MX" sz="1200" b="0" i="0" kern="1200" dirty="0">
                <a:solidFill>
                  <a:schemeClr val="tx1"/>
                </a:solidFill>
                <a:effectLst/>
                <a:latin typeface="+mn-lt"/>
                <a:ea typeface="+mn-ea"/>
                <a:cs typeface="+mn-cs"/>
              </a:rPr>
              <a:t>, dependientes de los Servicios de Salud o </a:t>
            </a:r>
            <a:r>
              <a:rPr lang="es-MX" sz="1200" b="0" i="0" u="none" strike="noStrike" kern="1200" dirty="0" err="1">
                <a:solidFill>
                  <a:schemeClr val="tx1"/>
                </a:solidFill>
                <a:effectLst/>
                <a:latin typeface="+mn-lt"/>
                <a:ea typeface="+mn-ea"/>
                <a:cs typeface="+mn-cs"/>
                <a:hlinkClick r:id="rId5" tooltip="Municipalidad de Chile"/>
              </a:rPr>
              <a:t>municipalidades</a:t>
            </a:r>
            <a:r>
              <a:rPr lang="es-MX" sz="1200" b="0" i="0" kern="1200" dirty="0" err="1">
                <a:solidFill>
                  <a:schemeClr val="tx1"/>
                </a:solidFill>
                <a:effectLst/>
                <a:latin typeface="+mn-lt"/>
                <a:ea typeface="+mn-ea"/>
                <a:cs typeface="+mn-cs"/>
              </a:rPr>
              <a:t>.</a:t>
            </a:r>
            <a:r>
              <a:rPr lang="es-MX" dirty="0" err="1"/>
              <a:t>Tipo</a:t>
            </a:r>
            <a:r>
              <a:rPr lang="es-MX" dirty="0"/>
              <a:t> de</a:t>
            </a:r>
            <a:r>
              <a:rPr lang="es-MX" baseline="0" dirty="0"/>
              <a:t> establecimiento centro de salud familiar , perteneciente a la red de salud </a:t>
            </a:r>
            <a:r>
              <a:rPr lang="es-MX" baseline="0" dirty="0" err="1"/>
              <a:t>ssmso</a:t>
            </a:r>
            <a:r>
              <a:rPr lang="es-MX" baseline="0" dirty="0"/>
              <a:t>, específicamente a la red cordillera compuesta además por san </a:t>
            </a:r>
            <a:r>
              <a:rPr lang="es-MX" baseline="0" dirty="0" err="1"/>
              <a:t>jose</a:t>
            </a:r>
            <a:r>
              <a:rPr lang="es-MX" baseline="0" dirty="0"/>
              <a:t> de </a:t>
            </a:r>
            <a:r>
              <a:rPr lang="es-MX" baseline="0" dirty="0" err="1"/>
              <a:t>maipo</a:t>
            </a:r>
            <a:r>
              <a:rPr lang="es-MX" baseline="0" dirty="0"/>
              <a:t> y puente alto .Como tal es un COMPONENTE DE LA RED DE SALUD Y COMO TAL </a:t>
            </a:r>
            <a:endParaRPr lang="es-MX" dirty="0"/>
          </a:p>
          <a:p>
            <a:r>
              <a:rPr lang="es-MX" sz="1200" b="0" i="0" kern="1200" dirty="0">
                <a:solidFill>
                  <a:schemeClr val="tx1"/>
                </a:solidFill>
                <a:effectLst/>
                <a:latin typeface="+mn-lt"/>
                <a:ea typeface="+mn-ea"/>
                <a:cs typeface="+mn-cs"/>
              </a:rPr>
              <a:t>Proporcionan cuidados básicos en salud, con acciones de promoción, prevención, curación, tratamiento, cuidados domiciliarios y rehabilitación de la salud; y atienden en forma ambulatoria. La diferencia entre un CES y un CESFAM es que en este último se trabaja bajo el Modelo de Salud Integral con Enfoque Familiar y Comunitario, y por tanto, se da más énfasis a la prevención y promoción de salud, se centra en las familias y la comunidad, da importancia a la participación comunitaria, trabaja con un equipo de salud de cabecera que atiende a toda la familia en salud y enfermedad durante todo el ciclo vital y con estas acciones pretende mejorar la calidad de vida de las personas</a:t>
            </a:r>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4</a:t>
            </a:fld>
            <a:endParaRPr lang="es-CL"/>
          </a:p>
        </p:txBody>
      </p:sp>
    </p:spTree>
    <p:extLst>
      <p:ext uri="{BB962C8B-B14F-4D97-AF65-F5344CB8AC3E}">
        <p14:creationId xmlns:p14="http://schemas.microsoft.com/office/powerpoint/2010/main" val="3830255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Según lo propuesto hemos logrado mejorar nuestras tasas de consultas en la </a:t>
            </a:r>
            <a:r>
              <a:rPr lang="es-MX" dirty="0" err="1"/>
              <a:t>pblacion</a:t>
            </a:r>
            <a:r>
              <a:rPr lang="es-MX" dirty="0"/>
              <a:t> con la estabilidad de</a:t>
            </a:r>
            <a:r>
              <a:rPr lang="es-MX" baseline="0" dirty="0"/>
              <a:t> horas medicas </a:t>
            </a:r>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20</a:t>
            </a:fld>
            <a:endParaRPr lang="es-CL"/>
          </a:p>
        </p:txBody>
      </p:sp>
    </p:spTree>
    <p:extLst>
      <p:ext uri="{BB962C8B-B14F-4D97-AF65-F5344CB8AC3E}">
        <p14:creationId xmlns:p14="http://schemas.microsoft.com/office/powerpoint/2010/main" val="2979904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Pese a esto de igual manera tenemos problemas con la inasistencia se han hecho esfuerzos que han permitido la </a:t>
            </a:r>
            <a:r>
              <a:rPr lang="es-MX" dirty="0" err="1"/>
              <a:t>lalmada</a:t>
            </a:r>
            <a:r>
              <a:rPr lang="es-MX" dirty="0"/>
              <a:t> telefónica para confirmación de horas pese a esto tenemos solo un % de 60 % de </a:t>
            </a:r>
            <a:r>
              <a:rPr lang="es-MX" dirty="0" err="1"/>
              <a:t>confirn¿macion</a:t>
            </a:r>
            <a:r>
              <a:rPr lang="es-MX" dirty="0"/>
              <a:t> PQ=? Datos personales que no están actualizadas</a:t>
            </a:r>
            <a:r>
              <a:rPr lang="es-MX" baseline="0" dirty="0"/>
              <a:t> , cambio frecuente de numero telefónico , o no contestan </a:t>
            </a:r>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21</a:t>
            </a:fld>
            <a:endParaRPr lang="es-CL"/>
          </a:p>
        </p:txBody>
      </p:sp>
    </p:spTree>
    <p:extLst>
      <p:ext uri="{BB962C8B-B14F-4D97-AF65-F5344CB8AC3E}">
        <p14:creationId xmlns:p14="http://schemas.microsoft.com/office/powerpoint/2010/main" val="2958280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22</a:t>
            </a:fld>
            <a:endParaRPr lang="es-CL"/>
          </a:p>
        </p:txBody>
      </p:sp>
    </p:spTree>
    <p:extLst>
      <p:ext uri="{BB962C8B-B14F-4D97-AF65-F5344CB8AC3E}">
        <p14:creationId xmlns:p14="http://schemas.microsoft.com/office/powerpoint/2010/main" val="724668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Grafico que muestra ascenso de </a:t>
            </a:r>
            <a:r>
              <a:rPr lang="es-CL" dirty="0" err="1"/>
              <a:t>atyenciones</a:t>
            </a:r>
            <a:r>
              <a:rPr lang="es-CL" dirty="0"/>
              <a:t> en periodo de campaña de invierno</a:t>
            </a:r>
          </a:p>
        </p:txBody>
      </p:sp>
      <p:sp>
        <p:nvSpPr>
          <p:cNvPr id="4" name="Marcador de número de diapositiva 3"/>
          <p:cNvSpPr>
            <a:spLocks noGrp="1"/>
          </p:cNvSpPr>
          <p:nvPr>
            <p:ph type="sldNum" sz="quarter" idx="10"/>
          </p:nvPr>
        </p:nvSpPr>
        <p:spPr/>
        <p:txBody>
          <a:bodyPr/>
          <a:lstStyle/>
          <a:p>
            <a:fld id="{F38E501C-84A2-439D-BF10-81F0549486D1}" type="slidenum">
              <a:rPr lang="es-CL" smtClean="0"/>
              <a:t>25</a:t>
            </a:fld>
            <a:endParaRPr lang="es-CL"/>
          </a:p>
        </p:txBody>
      </p:sp>
    </p:spTree>
    <p:extLst>
      <p:ext uri="{BB962C8B-B14F-4D97-AF65-F5344CB8AC3E}">
        <p14:creationId xmlns:p14="http://schemas.microsoft.com/office/powerpoint/2010/main" val="3010278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La comuna de </a:t>
            </a:r>
            <a:r>
              <a:rPr lang="es-CL" sz="1200" kern="1200" dirty="0" err="1">
                <a:solidFill>
                  <a:schemeClr val="tx1"/>
                </a:solidFill>
                <a:effectLst/>
                <a:latin typeface="+mn-lt"/>
                <a:ea typeface="+mn-ea"/>
                <a:cs typeface="+mn-cs"/>
              </a:rPr>
              <a:t>Pirque</a:t>
            </a:r>
            <a:r>
              <a:rPr lang="es-CL" sz="1200" kern="1200" dirty="0">
                <a:solidFill>
                  <a:schemeClr val="tx1"/>
                </a:solidFill>
                <a:effectLst/>
                <a:latin typeface="+mn-lt"/>
                <a:ea typeface="+mn-ea"/>
                <a:cs typeface="+mn-cs"/>
              </a:rPr>
              <a:t> presenta un importante aumento de la población adulto mayor.</a:t>
            </a:r>
            <a:endParaRPr lang="es-MX"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Según el Instituto nacional de estadística, el año 2002 la población mayor de 60 años correspondía al 9.36%. Y en el año 2016, según la Unidad de Estudios del CASR, la población mayor de 65 años de </a:t>
            </a:r>
            <a:r>
              <a:rPr lang="es-CL" sz="1200" kern="1200" dirty="0" err="1">
                <a:solidFill>
                  <a:schemeClr val="tx1"/>
                </a:solidFill>
                <a:effectLst/>
                <a:latin typeface="+mn-lt"/>
                <a:ea typeface="+mn-ea"/>
                <a:cs typeface="+mn-cs"/>
              </a:rPr>
              <a:t>Pirque</a:t>
            </a:r>
            <a:r>
              <a:rPr lang="es-CL" sz="1200" kern="1200" dirty="0">
                <a:solidFill>
                  <a:schemeClr val="tx1"/>
                </a:solidFill>
                <a:effectLst/>
                <a:latin typeface="+mn-lt"/>
                <a:ea typeface="+mn-ea"/>
                <a:cs typeface="+mn-cs"/>
              </a:rPr>
              <a:t> correspondiente a los sectores de Balmaceda, Puntilla, San Vicente y Santa RITA es de 11.3%. Concentrándose principalmente entre los 70 a 79 años.</a:t>
            </a:r>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32</a:t>
            </a:fld>
            <a:endParaRPr lang="es-CL"/>
          </a:p>
        </p:txBody>
      </p:sp>
    </p:spTree>
    <p:extLst>
      <p:ext uri="{BB962C8B-B14F-4D97-AF65-F5344CB8AC3E}">
        <p14:creationId xmlns:p14="http://schemas.microsoft.com/office/powerpoint/2010/main" val="1438444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IM: índice de morbilidad</a:t>
            </a:r>
            <a:endParaRPr lang="es-MX"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(Fragilidad en Adultos Mayores usuarios de la Red de Salud Metropolitana Sur Oriente año 2015)</a:t>
            </a:r>
            <a:endParaRPr lang="es-MX"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Dado el aumento de la población adulto mayor, y con el fin de contribuir a mejorar la calidad de vida de las personas, se está desarrollando el Programa Más Adultos Mayores </a:t>
            </a:r>
            <a:r>
              <a:rPr lang="es-CL" sz="1200" kern="1200" dirty="0" err="1">
                <a:solidFill>
                  <a:schemeClr val="tx1"/>
                </a:solidFill>
                <a:effectLst/>
                <a:latin typeface="+mn-lt"/>
                <a:ea typeface="+mn-ea"/>
                <a:cs typeface="+mn-cs"/>
              </a:rPr>
              <a:t>autovalentes</a:t>
            </a:r>
            <a:r>
              <a:rPr lang="es-CL" sz="1200" kern="1200" dirty="0">
                <a:solidFill>
                  <a:schemeClr val="tx1"/>
                </a:solidFill>
                <a:effectLst/>
                <a:latin typeface="+mn-lt"/>
                <a:ea typeface="+mn-ea"/>
                <a:cs typeface="+mn-cs"/>
              </a:rPr>
              <a:t>. </a:t>
            </a:r>
            <a:endParaRPr lang="es-MX"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Su objetivo es prolongar la </a:t>
            </a:r>
            <a:r>
              <a:rPr lang="es-CL" sz="1200" kern="1200" dirty="0" err="1">
                <a:solidFill>
                  <a:schemeClr val="tx1"/>
                </a:solidFill>
                <a:effectLst/>
                <a:latin typeface="+mn-lt"/>
                <a:ea typeface="+mn-ea"/>
                <a:cs typeface="+mn-cs"/>
              </a:rPr>
              <a:t>autovalencia</a:t>
            </a:r>
            <a:r>
              <a:rPr lang="es-CL" sz="1200" kern="1200" dirty="0">
                <a:solidFill>
                  <a:schemeClr val="tx1"/>
                </a:solidFill>
                <a:effectLst/>
                <a:latin typeface="+mn-lt"/>
                <a:ea typeface="+mn-ea"/>
                <a:cs typeface="+mn-cs"/>
              </a:rPr>
              <a:t> en todos los adultos mayores, con una atención integral en base al modelo de Salud Familiar y Comunitaria. A través de talleres de autocuidado y estilos de vida saludable, Taller de estimulación de funciones </a:t>
            </a:r>
            <a:r>
              <a:rPr lang="es-CL" sz="1200" kern="1200" dirty="0" err="1">
                <a:solidFill>
                  <a:schemeClr val="tx1"/>
                </a:solidFill>
                <a:effectLst/>
                <a:latin typeface="+mn-lt"/>
                <a:ea typeface="+mn-ea"/>
                <a:cs typeface="+mn-cs"/>
              </a:rPr>
              <a:t>congnitivas</a:t>
            </a:r>
            <a:r>
              <a:rPr lang="es-CL" sz="1200" kern="1200" dirty="0">
                <a:solidFill>
                  <a:schemeClr val="tx1"/>
                </a:solidFill>
                <a:effectLst/>
                <a:latin typeface="+mn-lt"/>
                <a:ea typeface="+mn-ea"/>
                <a:cs typeface="+mn-cs"/>
              </a:rPr>
              <a:t> y Taller de estimulación de funciones motoras y prevención de caídas.</a:t>
            </a:r>
            <a:endParaRPr lang="es-MX"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Para ingresar al programa las personas deben ser de 60 años o más y estar inscrito en centros de salud de la comuna con EMPA y EMPAM vigente y con resultado de </a:t>
            </a:r>
            <a:r>
              <a:rPr lang="es-CL" sz="1200" kern="1200" dirty="0" err="1">
                <a:solidFill>
                  <a:schemeClr val="tx1"/>
                </a:solidFill>
                <a:effectLst/>
                <a:latin typeface="+mn-lt"/>
                <a:ea typeface="+mn-ea"/>
                <a:cs typeface="+mn-cs"/>
              </a:rPr>
              <a:t>Autovalente</a:t>
            </a:r>
            <a:r>
              <a:rPr lang="es-CL" sz="1200" kern="1200" dirty="0">
                <a:solidFill>
                  <a:schemeClr val="tx1"/>
                </a:solidFill>
                <a:effectLst/>
                <a:latin typeface="+mn-lt"/>
                <a:ea typeface="+mn-ea"/>
                <a:cs typeface="+mn-cs"/>
              </a:rPr>
              <a:t> sin riesgo o en riesgo de dependencia.</a:t>
            </a:r>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33</a:t>
            </a:fld>
            <a:endParaRPr lang="es-CL"/>
          </a:p>
        </p:txBody>
      </p:sp>
    </p:spTree>
    <p:extLst>
      <p:ext uri="{BB962C8B-B14F-4D97-AF65-F5344CB8AC3E}">
        <p14:creationId xmlns:p14="http://schemas.microsoft.com/office/powerpoint/2010/main" val="1509272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buFont typeface="Wingdings" pitchFamily="2" charset="2"/>
              <a:buChar char="Ø"/>
            </a:pPr>
            <a:r>
              <a:rPr lang="es-CL" sz="1200" dirty="0"/>
              <a:t>Enlace Intersectorial apoyando a las escuelas desde salud con herramienta a las escuelas para que surjan estrategias internas de PROMOCION y PREVENCIÓN de salud para sus estudiantes. </a:t>
            </a:r>
          </a:p>
        </p:txBody>
      </p:sp>
      <p:sp>
        <p:nvSpPr>
          <p:cNvPr id="4" name="Marcador de número de diapositiva 3"/>
          <p:cNvSpPr>
            <a:spLocks noGrp="1"/>
          </p:cNvSpPr>
          <p:nvPr>
            <p:ph type="sldNum" sz="quarter" idx="10"/>
          </p:nvPr>
        </p:nvSpPr>
        <p:spPr/>
        <p:txBody>
          <a:bodyPr/>
          <a:lstStyle/>
          <a:p>
            <a:fld id="{F38E501C-84A2-439D-BF10-81F0549486D1}" type="slidenum">
              <a:rPr lang="es-CL" smtClean="0"/>
              <a:t>37</a:t>
            </a:fld>
            <a:endParaRPr lang="es-CL"/>
          </a:p>
        </p:txBody>
      </p:sp>
    </p:spTree>
    <p:extLst>
      <p:ext uri="{BB962C8B-B14F-4D97-AF65-F5344CB8AC3E}">
        <p14:creationId xmlns:p14="http://schemas.microsoft.com/office/powerpoint/2010/main" val="3553885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r>
              <a:rPr lang="es-MX" dirty="0"/>
              <a:t>Existe</a:t>
            </a:r>
            <a:r>
              <a:rPr lang="es-MX" baseline="0" dirty="0"/>
              <a:t> el </a:t>
            </a:r>
            <a:r>
              <a:rPr lang="es-MX" baseline="0" dirty="0" err="1"/>
              <a:t>cmpromiso</a:t>
            </a:r>
            <a:r>
              <a:rPr lang="es-MX" baseline="0" dirty="0"/>
              <a:t> de realizar </a:t>
            </a:r>
            <a:r>
              <a:rPr lang="es-CL" sz="1200" kern="1200" dirty="0">
                <a:solidFill>
                  <a:schemeClr val="tx1"/>
                </a:solidFill>
                <a:effectLst/>
                <a:latin typeface="+mn-lt"/>
                <a:ea typeface="+mn-ea"/>
                <a:cs typeface="+mn-cs"/>
              </a:rPr>
              <a:t>necesidad de aumentar la </a:t>
            </a:r>
            <a:r>
              <a:rPr lang="es-CL" sz="1200" kern="1200" dirty="0" err="1">
                <a:solidFill>
                  <a:schemeClr val="tx1"/>
                </a:solidFill>
                <a:effectLst/>
                <a:latin typeface="+mn-lt"/>
                <a:ea typeface="+mn-ea"/>
                <a:cs typeface="+mn-cs"/>
              </a:rPr>
              <a:t>resolutividad</a:t>
            </a:r>
            <a:r>
              <a:rPr lang="es-CL" sz="1200" kern="1200" dirty="0">
                <a:solidFill>
                  <a:schemeClr val="tx1"/>
                </a:solidFill>
                <a:effectLst/>
                <a:latin typeface="+mn-lt"/>
                <a:ea typeface="+mn-ea"/>
                <a:cs typeface="+mn-cs"/>
              </a:rPr>
              <a:t> de algunos problemas de salud en nuestros usuarios </a:t>
            </a:r>
            <a:endParaRPr lang="es-MX" sz="1200" kern="1200" dirty="0">
              <a:solidFill>
                <a:schemeClr val="tx1"/>
              </a:solidFill>
              <a:effectLst/>
              <a:latin typeface="+mn-lt"/>
              <a:ea typeface="+mn-ea"/>
              <a:cs typeface="+mn-cs"/>
            </a:endParaRPr>
          </a:p>
          <a:p>
            <a:pPr lvl="0"/>
            <a:r>
              <a:rPr lang="es-CL" sz="1200" kern="1200" dirty="0">
                <a:solidFill>
                  <a:schemeClr val="tx1"/>
                </a:solidFill>
                <a:effectLst/>
                <a:latin typeface="+mn-lt"/>
                <a:ea typeface="+mn-ea"/>
                <a:cs typeface="+mn-cs"/>
              </a:rPr>
              <a:t> la demanda establecida para atención por especialidades  </a:t>
            </a:r>
            <a:endParaRPr lang="es-MX" sz="1200" kern="1200" dirty="0">
              <a:solidFill>
                <a:schemeClr val="tx1"/>
              </a:solidFill>
              <a:effectLst/>
              <a:latin typeface="+mn-lt"/>
              <a:ea typeface="+mn-ea"/>
              <a:cs typeface="+mn-cs"/>
            </a:endParaRPr>
          </a:p>
          <a:p>
            <a:pPr lvl="0"/>
            <a:r>
              <a:rPr lang="es-CL" sz="1200" kern="1200" dirty="0">
                <a:solidFill>
                  <a:schemeClr val="tx1"/>
                </a:solidFill>
                <a:effectLst/>
                <a:latin typeface="+mn-lt"/>
                <a:ea typeface="+mn-ea"/>
                <a:cs typeface="+mn-cs"/>
              </a:rPr>
              <a:t> la política comunal que prioriza los sistemas sanitarios de la comuna como un pilar de su gestión </a:t>
            </a:r>
            <a:endParaRPr lang="es-MX" sz="1200" kern="1200" dirty="0">
              <a:solidFill>
                <a:schemeClr val="tx1"/>
              </a:solidFill>
              <a:effectLst/>
              <a:latin typeface="+mn-lt"/>
              <a:ea typeface="+mn-ea"/>
              <a:cs typeface="+mn-cs"/>
            </a:endParaRPr>
          </a:p>
          <a:p>
            <a:r>
              <a:rPr lang="es-CL" sz="1200" kern="1200" dirty="0">
                <a:solidFill>
                  <a:schemeClr val="tx1"/>
                </a:solidFill>
                <a:effectLst/>
                <a:latin typeface="+mn-lt"/>
                <a:ea typeface="+mn-ea"/>
                <a:cs typeface="+mn-cs"/>
              </a:rPr>
              <a:t>La instalación de este centro  será en lo que es hasta ahora la Posta de salud rural de Santa Rita, la cual permite por infraestructura y espacio el mejoramiento y la construcción de forma paulatina, según las necesidades y prioridades de construcción.  </a:t>
            </a:r>
            <a:endParaRPr lang="es-MX"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40</a:t>
            </a:fld>
            <a:endParaRPr lang="es-CL"/>
          </a:p>
        </p:txBody>
      </p:sp>
    </p:spTree>
    <p:extLst>
      <p:ext uri="{BB962C8B-B14F-4D97-AF65-F5344CB8AC3E}">
        <p14:creationId xmlns:p14="http://schemas.microsoft.com/office/powerpoint/2010/main" val="2468839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44</a:t>
            </a:fld>
            <a:endParaRPr lang="es-CL"/>
          </a:p>
        </p:txBody>
      </p:sp>
    </p:spTree>
    <p:extLst>
      <p:ext uri="{BB962C8B-B14F-4D97-AF65-F5344CB8AC3E}">
        <p14:creationId xmlns:p14="http://schemas.microsoft.com/office/powerpoint/2010/main" val="1405205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kern="1200" dirty="0">
                <a:solidFill>
                  <a:schemeClr val="tx1"/>
                </a:solidFill>
                <a:effectLst/>
                <a:latin typeface="+mn-lt"/>
                <a:ea typeface="+mn-ea"/>
                <a:cs typeface="+mn-cs"/>
              </a:rPr>
              <a:t>La encuesta trato usuario, se aplica a nivel nacional  una vez por año y mide la satisfacción usuaria.</a:t>
            </a:r>
          </a:p>
          <a:p>
            <a:r>
              <a:rPr lang="es-CL" sz="1200" kern="1200" dirty="0">
                <a:solidFill>
                  <a:schemeClr val="tx1"/>
                </a:solidFill>
                <a:effectLst/>
                <a:latin typeface="+mn-lt"/>
                <a:ea typeface="+mn-ea"/>
                <a:cs typeface="+mn-cs"/>
              </a:rPr>
              <a:t>Dentro de los aspectos que mide son: Limpieza del lugar, tiempo de espera, Recepción y saludo, Presentación personal, identificación, amabilidad y cortesía, escucha y comprensión y la confianza. </a:t>
            </a:r>
          </a:p>
          <a:p>
            <a:endParaRPr lang="es-CL"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49</a:t>
            </a:fld>
            <a:endParaRPr lang="es-CL"/>
          </a:p>
        </p:txBody>
      </p:sp>
    </p:spTree>
    <p:extLst>
      <p:ext uri="{BB962C8B-B14F-4D97-AF65-F5344CB8AC3E}">
        <p14:creationId xmlns:p14="http://schemas.microsoft.com/office/powerpoint/2010/main" val="152889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5</a:t>
            </a:fld>
            <a:endParaRPr lang="es-CL"/>
          </a:p>
        </p:txBody>
      </p:sp>
    </p:spTree>
    <p:extLst>
      <p:ext uri="{BB962C8B-B14F-4D97-AF65-F5344CB8AC3E}">
        <p14:creationId xmlns:p14="http://schemas.microsoft.com/office/powerpoint/2010/main" val="1993207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POBLACION INSCRITA VALIDAD</a:t>
            </a:r>
            <a:r>
              <a:rPr lang="es-MX" baseline="0" dirty="0"/>
              <a:t> DEL CESFAM Y POSTAS TUVO UN AUMENTO DISCRETO DE  O,5 %, SE OBSERVA UN DESCENSO Sostenido DE INSCRIPCION EN LAS POSTAS DE SALUD RURAL </a:t>
            </a:r>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6</a:t>
            </a:fld>
            <a:endParaRPr lang="es-CL"/>
          </a:p>
        </p:txBody>
      </p:sp>
    </p:spTree>
    <p:extLst>
      <p:ext uri="{BB962C8B-B14F-4D97-AF65-F5344CB8AC3E}">
        <p14:creationId xmlns:p14="http://schemas.microsoft.com/office/powerpoint/2010/main" val="1660359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7</a:t>
            </a:fld>
            <a:endParaRPr lang="es-CL"/>
          </a:p>
        </p:txBody>
      </p:sp>
    </p:spTree>
    <p:extLst>
      <p:ext uri="{BB962C8B-B14F-4D97-AF65-F5344CB8AC3E}">
        <p14:creationId xmlns:p14="http://schemas.microsoft.com/office/powerpoint/2010/main" val="806069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Chile se encuentra en la etapa de transición demográfica avanzada, definida por una baja tasa de natalidad (año 2004: 14,9/1000 habitantes) y de mortalidad (año 2004: 5,4/1000 habitantes), que se traduce en un crecimiento natural también bajo (año 2004: 1%). La mujer chilena tiene actualmente mayores posibilidades de desarrollo educacional, laboral, académico y profesional, que sumado al fácil acceso para el control de su fertilidad, hace que la tasa global de fecundidad en 2004 fuese de 1,9 hijos por mujer (INE). Lo preocupante es que esta cifra es inferior a la tasa de recambio poblacional que es de 2,1 hijos por mujer, concepto que significa que los hijos nacidos por cada mujer no alcanzarían para renovar la población al momento del fallecimiento de sus progenitores. Es así que en 1990 se registraron 292.510 nacidos vivos ocurridos e inscritos y en 2004 solo 230.606 nacidos vivos, reducción equivalente a 21,2% (INE). Una de las características de la transición demográfica de un país es que los grupos </a:t>
            </a:r>
            <a:r>
              <a:rPr lang="es-MX" dirty="0" err="1"/>
              <a:t>etáreos</a:t>
            </a:r>
            <a:r>
              <a:rPr lang="es-MX" dirty="0"/>
              <a:t> que forman su población no crecen simétricamente. Es así que hay un aumento progresivo de los grupos </a:t>
            </a:r>
            <a:r>
              <a:rPr lang="es-MX" dirty="0" err="1"/>
              <a:t>etáreos</a:t>
            </a:r>
            <a:r>
              <a:rPr lang="es-MX" dirty="0"/>
              <a:t> mayores de 65 años (año 2004: 8% de la población total), con una progresiva reducción de la población de 15 a 64 años, definida como la potencialmente activa de un país. Esto trae como consecuencia un mayor descenso de la natalidad, el envejecimiento poblacional, como también problemas sociales, económicos y de salud pública, derivados de ese fenómeno. Sin embargo ha habido un aumento en la tasa de natalidad de adolescentes. El 83% de las adolescentes que se embaraza son solteras y corresponden al 16.6% de todos los embarazos. Según los datos de Registro Civil, en 2001 el 50.5% de los nacimientos ocurrieron fuera del matrimonio (versus un 16% en 1960)</a:t>
            </a:r>
          </a:p>
        </p:txBody>
      </p:sp>
      <p:sp>
        <p:nvSpPr>
          <p:cNvPr id="4" name="Marcador de número de diapositiva 3"/>
          <p:cNvSpPr>
            <a:spLocks noGrp="1"/>
          </p:cNvSpPr>
          <p:nvPr>
            <p:ph type="sldNum" sz="quarter" idx="10"/>
          </p:nvPr>
        </p:nvSpPr>
        <p:spPr/>
        <p:txBody>
          <a:bodyPr/>
          <a:lstStyle/>
          <a:p>
            <a:fld id="{F38E501C-84A2-439D-BF10-81F0549486D1}" type="slidenum">
              <a:rPr lang="es-CL" smtClean="0"/>
              <a:t>8</a:t>
            </a:fld>
            <a:endParaRPr lang="es-CL"/>
          </a:p>
        </p:txBody>
      </p:sp>
    </p:spTree>
    <p:extLst>
      <p:ext uri="{BB962C8B-B14F-4D97-AF65-F5344CB8AC3E}">
        <p14:creationId xmlns:p14="http://schemas.microsoft.com/office/powerpoint/2010/main" val="1259345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Nuestra cartera de servicios contempla todas las prestaciones que exige el MINSAL de las cuales</a:t>
            </a:r>
            <a:r>
              <a:rPr lang="es-MX" baseline="0" dirty="0"/>
              <a:t> y a modo grafico podemos </a:t>
            </a:r>
            <a:r>
              <a:rPr lang="es-MX" baseline="0" dirty="0" err="1"/>
              <a:t>enumerra</a:t>
            </a:r>
            <a:r>
              <a:rPr lang="es-MX" baseline="0" dirty="0"/>
              <a:t> las siguientes , a estas además debemos agregar todas las prestaciones GES</a:t>
            </a:r>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10</a:t>
            </a:fld>
            <a:endParaRPr lang="es-CL"/>
          </a:p>
        </p:txBody>
      </p:sp>
    </p:spTree>
    <p:extLst>
      <p:ext uri="{BB962C8B-B14F-4D97-AF65-F5344CB8AC3E}">
        <p14:creationId xmlns:p14="http://schemas.microsoft.com/office/powerpoint/2010/main" val="1052198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12</a:t>
            </a:fld>
            <a:endParaRPr lang="es-CL"/>
          </a:p>
        </p:txBody>
      </p:sp>
    </p:spTree>
    <p:extLst>
      <p:ext uri="{BB962C8B-B14F-4D97-AF65-F5344CB8AC3E}">
        <p14:creationId xmlns:p14="http://schemas.microsoft.com/office/powerpoint/2010/main" val="1275250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A diciembre del 2015 la</a:t>
            </a:r>
            <a:r>
              <a:rPr lang="es-CL" baseline="0" dirty="0"/>
              <a:t> PBC es de 3711  con un </a:t>
            </a:r>
            <a:r>
              <a:rPr lang="es-CL" baseline="0" dirty="0" err="1"/>
              <a:t>aument</a:t>
            </a:r>
            <a:r>
              <a:rPr lang="es-CL" baseline="0" dirty="0"/>
              <a:t> del 5.5 % en relación al año 2015</a:t>
            </a:r>
            <a:endParaRPr lang="es-CL"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13</a:t>
            </a:fld>
            <a:endParaRPr lang="es-CL"/>
          </a:p>
        </p:txBody>
      </p:sp>
    </p:spTree>
    <p:extLst>
      <p:ext uri="{BB962C8B-B14F-4D97-AF65-F5344CB8AC3E}">
        <p14:creationId xmlns:p14="http://schemas.microsoft.com/office/powerpoint/2010/main" val="1776640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Desde el año 2010 se comienza a trabajar en la</a:t>
            </a:r>
            <a:r>
              <a:rPr lang="es-MX" baseline="0" dirty="0"/>
              <a:t> gestión de la calidad , con el fin de avanzar hacia  la  acreditación </a:t>
            </a:r>
            <a:r>
              <a:rPr lang="es-MX" baseline="0"/>
              <a:t>de calidad  </a:t>
            </a:r>
            <a:r>
              <a:rPr lang="es-MX" baseline="0" dirty="0"/>
              <a:t>en el </a:t>
            </a:r>
            <a:r>
              <a:rPr lang="es-MX" baseline="0"/>
              <a:t>año 2019</a:t>
            </a:r>
            <a:endParaRPr lang="es-MX" dirty="0"/>
          </a:p>
        </p:txBody>
      </p:sp>
      <p:sp>
        <p:nvSpPr>
          <p:cNvPr id="4" name="Marcador de número de diapositiva 3"/>
          <p:cNvSpPr>
            <a:spLocks noGrp="1"/>
          </p:cNvSpPr>
          <p:nvPr>
            <p:ph type="sldNum" sz="quarter" idx="10"/>
          </p:nvPr>
        </p:nvSpPr>
        <p:spPr/>
        <p:txBody>
          <a:bodyPr/>
          <a:lstStyle/>
          <a:p>
            <a:fld id="{F38E501C-84A2-439D-BF10-81F0549486D1}" type="slidenum">
              <a:rPr lang="es-CL" smtClean="0"/>
              <a:t>18</a:t>
            </a:fld>
            <a:endParaRPr lang="es-CL"/>
          </a:p>
        </p:txBody>
      </p:sp>
    </p:spTree>
    <p:extLst>
      <p:ext uri="{BB962C8B-B14F-4D97-AF65-F5344CB8AC3E}">
        <p14:creationId xmlns:p14="http://schemas.microsoft.com/office/powerpoint/2010/main" val="2961753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546"/>
            <a:ext cx="103632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3300899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76834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MX"/>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925601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750054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7021"/>
            <a:ext cx="10363200" cy="1362075"/>
          </a:xfrm>
        </p:spPr>
        <p:txBody>
          <a:bodyPr anchor="t"/>
          <a:lstStyle>
            <a:lvl1pPr algn="l">
              <a:defRPr sz="4000" b="1" cap="all"/>
            </a:lvl1pPr>
          </a:lstStyle>
          <a:p>
            <a:r>
              <a:rPr lang="es-ES"/>
              <a:t>Haga clic para modificar el estilo de título del patrón</a:t>
            </a:r>
            <a:endParaRPr lang="es-MX"/>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4269317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contenido"/>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contenido"/>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2458072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4 Marcador de texto"/>
          <p:cNvSpPr>
            <a:spLocks noGrp="1"/>
          </p:cNvSpPr>
          <p:nvPr>
            <p:ph type="body" sz="quarter" idx="3"/>
          </p:nvPr>
        </p:nvSpPr>
        <p:spPr>
          <a:xfrm>
            <a:off x="619344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44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6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3029800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MX"/>
          </a:p>
        </p:txBody>
      </p:sp>
      <p:sp>
        <p:nvSpPr>
          <p:cNvPr id="3" name="2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3939723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22035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endParaRPr lang="es-MX"/>
          </a:p>
        </p:txBody>
      </p:sp>
      <p:sp>
        <p:nvSpPr>
          <p:cNvPr id="3" name="2 Marcador de contenido"/>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texto"/>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299889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MX"/>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08A221FF-5643-453D-A4D6-A3427B89DB55}" type="datetimeFigureOut">
              <a:rPr lang="es-CL" smtClean="0"/>
              <a:t>31-05-2017</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171ED04C-3134-478E-A3BE-EE65E2A10545}" type="slidenum">
              <a:rPr lang="es-CL" smtClean="0"/>
              <a:t>‹Nº›</a:t>
            </a:fld>
            <a:endParaRPr lang="es-CL"/>
          </a:p>
        </p:txBody>
      </p:sp>
    </p:spTree>
    <p:extLst>
      <p:ext uri="{BB962C8B-B14F-4D97-AF65-F5344CB8AC3E}">
        <p14:creationId xmlns:p14="http://schemas.microsoft.com/office/powerpoint/2010/main" val="2520280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2 Marcador de texto"/>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3 Marcador de fecha"/>
          <p:cNvSpPr>
            <a:spLocks noGrp="1"/>
          </p:cNvSpPr>
          <p:nvPr>
            <p:ph type="dt" sz="half" idx="2"/>
          </p:nvPr>
        </p:nvSpPr>
        <p:spPr>
          <a:xfrm>
            <a:off x="609600" y="635647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A221FF-5643-453D-A4D6-A3427B89DB55}" type="datetimeFigureOut">
              <a:rPr lang="es-CL" smtClean="0"/>
              <a:t>31-05-2017</a:t>
            </a:fld>
            <a:endParaRPr lang="es-CL"/>
          </a:p>
        </p:txBody>
      </p:sp>
      <p:sp>
        <p:nvSpPr>
          <p:cNvPr id="5" name="4 Marcador de pie de página"/>
          <p:cNvSpPr>
            <a:spLocks noGrp="1"/>
          </p:cNvSpPr>
          <p:nvPr>
            <p:ph type="ftr" sz="quarter" idx="3"/>
          </p:nvPr>
        </p:nvSpPr>
        <p:spPr>
          <a:xfrm>
            <a:off x="4165600" y="635647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8737600" y="635647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1ED04C-3134-478E-A3BE-EE65E2A10545}" type="slidenum">
              <a:rPr lang="es-CL" smtClean="0"/>
              <a:t>‹Nº›</a:t>
            </a:fld>
            <a:endParaRPr lang="es-CL"/>
          </a:p>
        </p:txBody>
      </p:sp>
    </p:spTree>
    <p:extLst>
      <p:ext uri="{BB962C8B-B14F-4D97-AF65-F5344CB8AC3E}">
        <p14:creationId xmlns:p14="http://schemas.microsoft.com/office/powerpoint/2010/main" val="371806939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image" Target="../media/image28.png"/><Relationship Id="rId21" Type="http://schemas.microsoft.com/office/2007/relationships/hdphoto" Target="../media/hdphoto4.wdp"/><Relationship Id="rId7" Type="http://schemas.openxmlformats.org/officeDocument/2006/relationships/image" Target="../media/image31.jpeg"/><Relationship Id="rId12" Type="http://schemas.openxmlformats.org/officeDocument/2006/relationships/image" Target="../media/image36.jpeg"/><Relationship Id="rId17" Type="http://schemas.microsoft.com/office/2007/relationships/hdphoto" Target="../media/hdphoto2.wdp"/><Relationship Id="rId25" Type="http://schemas.microsoft.com/office/2007/relationships/hdphoto" Target="../media/hdphoto6.wdp"/><Relationship Id="rId2" Type="http://schemas.openxmlformats.org/officeDocument/2006/relationships/image" Target="../media/image27.jpeg"/><Relationship Id="rId16" Type="http://schemas.openxmlformats.org/officeDocument/2006/relationships/image" Target="../media/image40.jpeg"/><Relationship Id="rId20"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24" Type="http://schemas.openxmlformats.org/officeDocument/2006/relationships/image" Target="../media/image44.png"/><Relationship Id="rId5" Type="http://schemas.openxmlformats.org/officeDocument/2006/relationships/image" Target="../media/image29.jpeg"/><Relationship Id="rId15" Type="http://schemas.openxmlformats.org/officeDocument/2006/relationships/image" Target="../media/image39.jpeg"/><Relationship Id="rId23" Type="http://schemas.microsoft.com/office/2007/relationships/hdphoto" Target="../media/hdphoto5.wdp"/><Relationship Id="rId10" Type="http://schemas.openxmlformats.org/officeDocument/2006/relationships/image" Target="../media/image34.jpeg"/><Relationship Id="rId19"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33.jpeg"/><Relationship Id="rId14" Type="http://schemas.openxmlformats.org/officeDocument/2006/relationships/image" Target="../media/image38.jpeg"/><Relationship Id="rId22" Type="http://schemas.openxmlformats.org/officeDocument/2006/relationships/image" Target="../media/image43.png"/><Relationship Id="rId27"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chart" Target="../charts/chart10.xml"/><Relationship Id="rId5" Type="http://schemas.openxmlformats.org/officeDocument/2006/relationships/image" Target="../media/image47.emf"/><Relationship Id="rId4" Type="http://schemas.openxmlformats.org/officeDocument/2006/relationships/package" Target="../embeddings/Microsoft_Excel_Worksheet6.xlsx"/></Relationships>
</file>

<file path=ppt/slides/_rels/slide47.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33451" y="2692521"/>
            <a:ext cx="10363200" cy="1470025"/>
          </a:xfrm>
        </p:spPr>
        <p:txBody>
          <a:bodyPr>
            <a:noAutofit/>
          </a:bodyPr>
          <a:lstStyle/>
          <a:p>
            <a:r>
              <a:rPr lang="es-ES" sz="3600" b="1" dirty="0">
                <a:solidFill>
                  <a:schemeClr val="tx2"/>
                </a:solidFill>
                <a:effectLst>
                  <a:outerShdw blurRad="38100" dist="38100" dir="2700000" algn="tl">
                    <a:srgbClr val="000000">
                      <a:alpha val="43137"/>
                    </a:srgbClr>
                  </a:outerShdw>
                </a:effectLst>
              </a:rPr>
              <a:t>CUENTA PÚBLICA GESTIÓN 2016</a:t>
            </a:r>
            <a:br>
              <a:rPr lang="es-ES" sz="3600" b="1" dirty="0">
                <a:solidFill>
                  <a:schemeClr val="tx2"/>
                </a:solidFill>
                <a:effectLst>
                  <a:outerShdw blurRad="38100" dist="38100" dir="2700000" algn="tl">
                    <a:srgbClr val="000000">
                      <a:alpha val="43137"/>
                    </a:srgbClr>
                  </a:outerShdw>
                </a:effectLst>
              </a:rPr>
            </a:br>
            <a:r>
              <a:rPr lang="es-ES" sz="3600" b="1" dirty="0">
                <a:solidFill>
                  <a:schemeClr val="tx2"/>
                </a:solidFill>
                <a:effectLst>
                  <a:outerShdw blurRad="38100" dist="38100" dir="2700000" algn="tl">
                    <a:srgbClr val="000000">
                      <a:alpha val="43137"/>
                    </a:srgbClr>
                  </a:outerShdw>
                </a:effectLst>
              </a:rPr>
              <a:t>CESFAM J. M. BALMACEDA Y POSTA RURALES </a:t>
            </a:r>
            <a:br>
              <a:rPr lang="es-ES" sz="3600" b="1" dirty="0">
                <a:solidFill>
                  <a:schemeClr val="tx2"/>
                </a:solidFill>
                <a:effectLst>
                  <a:outerShdw blurRad="38100" dist="38100" dir="2700000" algn="tl">
                    <a:srgbClr val="000000">
                      <a:alpha val="43137"/>
                    </a:srgbClr>
                  </a:outerShdw>
                </a:effectLst>
              </a:rPr>
            </a:br>
            <a:r>
              <a:rPr lang="es-ES" sz="3600" b="1" dirty="0">
                <a:solidFill>
                  <a:schemeClr val="tx2"/>
                </a:solidFill>
                <a:effectLst>
                  <a:outerShdw blurRad="38100" dist="38100" dir="2700000" algn="tl">
                    <a:srgbClr val="000000">
                      <a:alpha val="43137"/>
                    </a:srgbClr>
                  </a:outerShdw>
                </a:effectLst>
              </a:rPr>
              <a:t>CORPORACIÓN MUNICIPAL DE PIRQUE</a:t>
            </a:r>
          </a:p>
        </p:txBody>
      </p:sp>
      <p:pic>
        <p:nvPicPr>
          <p:cNvPr id="4" name="Picture 5" descr="LOGO_SALU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863" y="771525"/>
            <a:ext cx="144820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5 Imagen" descr="logocorppequeñ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9993" y="684213"/>
            <a:ext cx="122713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6643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44798" y="2600763"/>
            <a:ext cx="2559239" cy="1234962"/>
          </a:xfrm>
          <a:prstGeom prst="rect">
            <a:avLst/>
          </a:prstGeom>
          <a:solidFill>
            <a:srgbClr val="7030A0"/>
          </a:solid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CL" dirty="0"/>
              <a:t>Seguimiento de integrantes con condición de riesgo para la salud</a:t>
            </a:r>
          </a:p>
        </p:txBody>
      </p:sp>
      <p:sp>
        <p:nvSpPr>
          <p:cNvPr id="8" name="Hexágono 7"/>
          <p:cNvSpPr/>
          <p:nvPr/>
        </p:nvSpPr>
        <p:spPr>
          <a:xfrm>
            <a:off x="6507294" y="2545774"/>
            <a:ext cx="2534648" cy="1485900"/>
          </a:xfrm>
          <a:prstGeom prst="hexagon">
            <a:avLst/>
          </a:prstGeom>
          <a:solidFill>
            <a:schemeClr val="accent6"/>
          </a:solidFill>
          <a:ln>
            <a:solidFill>
              <a:schemeClr val="accent6">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CL" dirty="0"/>
              <a:t>Destinada a mantener la salud de los individuos sanos</a:t>
            </a:r>
          </a:p>
        </p:txBody>
      </p:sp>
      <p:sp>
        <p:nvSpPr>
          <p:cNvPr id="9" name="Rectángulo redondeado 8"/>
          <p:cNvSpPr/>
          <p:nvPr/>
        </p:nvSpPr>
        <p:spPr>
          <a:xfrm>
            <a:off x="7202641" y="4383095"/>
            <a:ext cx="1683329" cy="1506685"/>
          </a:xfrm>
          <a:prstGeom prst="roundRect">
            <a:avLst/>
          </a:prstGeom>
          <a:solidFill>
            <a:schemeClr val="accent2"/>
          </a:solidFill>
          <a:ln>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L" dirty="0">
                <a:solidFill>
                  <a:schemeClr val="bg1"/>
                </a:solidFill>
              </a:rPr>
              <a:t>Miembros con enfermedad aguda o crónica </a:t>
            </a:r>
          </a:p>
        </p:txBody>
      </p:sp>
      <p:sp>
        <p:nvSpPr>
          <p:cNvPr id="11" name="Rectángulo redondeado 10"/>
          <p:cNvSpPr/>
          <p:nvPr/>
        </p:nvSpPr>
        <p:spPr>
          <a:xfrm>
            <a:off x="3085764" y="429833"/>
            <a:ext cx="2330448" cy="1693721"/>
          </a:xfrm>
          <a:prstGeom prst="roundRect">
            <a:avLst/>
          </a:prstGeom>
          <a:solidFill>
            <a:srgbClr val="92D050"/>
          </a:solidFill>
          <a:ln>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s-CL" dirty="0"/>
              <a:t>- Consejería Familiar </a:t>
            </a:r>
          </a:p>
          <a:p>
            <a:r>
              <a:rPr lang="es-CL" dirty="0"/>
              <a:t>- Visita Domiciliarias</a:t>
            </a:r>
          </a:p>
          <a:p>
            <a:r>
              <a:rPr lang="es-CL" dirty="0"/>
              <a:t>- Educación Grupal</a:t>
            </a:r>
          </a:p>
        </p:txBody>
      </p:sp>
      <p:sp>
        <p:nvSpPr>
          <p:cNvPr id="2" name="Rectángulo redondeado 1"/>
          <p:cNvSpPr/>
          <p:nvPr/>
        </p:nvSpPr>
        <p:spPr>
          <a:xfrm>
            <a:off x="908415" y="429833"/>
            <a:ext cx="1795622" cy="1693721"/>
          </a:xfrm>
          <a:prstGeom prst="round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Destinados a la Familia</a:t>
            </a:r>
          </a:p>
          <a:p>
            <a:pPr algn="ctr"/>
            <a:endParaRPr lang="es-MX" dirty="0"/>
          </a:p>
        </p:txBody>
      </p:sp>
      <p:sp>
        <p:nvSpPr>
          <p:cNvPr id="5" name="Elipse 4"/>
          <p:cNvSpPr/>
          <p:nvPr/>
        </p:nvSpPr>
        <p:spPr>
          <a:xfrm>
            <a:off x="9035390" y="93873"/>
            <a:ext cx="2729133" cy="208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a:p>
            <a:pPr algn="ctr"/>
            <a:r>
              <a:rPr lang="es-CL" dirty="0"/>
              <a:t>- Consejería Salud Sexual Reproductiva </a:t>
            </a:r>
          </a:p>
          <a:p>
            <a:pPr algn="ctr"/>
            <a:r>
              <a:rPr lang="es-CL" dirty="0"/>
              <a:t>- Control </a:t>
            </a:r>
            <a:r>
              <a:rPr lang="es-CL" dirty="0" err="1"/>
              <a:t>PreNatal</a:t>
            </a:r>
            <a:endParaRPr lang="es-CL" dirty="0"/>
          </a:p>
          <a:p>
            <a:pPr algn="ctr"/>
            <a:r>
              <a:rPr lang="es-CL" dirty="0"/>
              <a:t>- Control Puerperio</a:t>
            </a:r>
          </a:p>
          <a:p>
            <a:pPr algn="ctr"/>
            <a:endParaRPr lang="es-MX" dirty="0"/>
          </a:p>
        </p:txBody>
      </p:sp>
      <p:sp>
        <p:nvSpPr>
          <p:cNvPr id="10" name="Elipse 9"/>
          <p:cNvSpPr/>
          <p:nvPr/>
        </p:nvSpPr>
        <p:spPr>
          <a:xfrm>
            <a:off x="6876695" y="425932"/>
            <a:ext cx="1997613" cy="14201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Destinados a la pareja</a:t>
            </a:r>
          </a:p>
        </p:txBody>
      </p:sp>
      <p:sp>
        <p:nvSpPr>
          <p:cNvPr id="24" name="Rectángulo 23"/>
          <p:cNvSpPr/>
          <p:nvPr/>
        </p:nvSpPr>
        <p:spPr>
          <a:xfrm>
            <a:off x="3085764" y="2600763"/>
            <a:ext cx="2468823" cy="1234962"/>
          </a:xfrm>
          <a:prstGeom prst="rect">
            <a:avLst/>
          </a:prstGeom>
          <a:solidFill>
            <a:srgbClr val="7030A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Malnutrición </a:t>
            </a:r>
          </a:p>
          <a:p>
            <a:pPr algn="ctr"/>
            <a:r>
              <a:rPr lang="es-CL" dirty="0"/>
              <a:t> - Lactancia Materna</a:t>
            </a:r>
          </a:p>
          <a:p>
            <a:pPr algn="ctr"/>
            <a:r>
              <a:rPr lang="es-CL" dirty="0"/>
              <a:t>- Salud Mental</a:t>
            </a:r>
          </a:p>
        </p:txBody>
      </p:sp>
      <p:sp>
        <p:nvSpPr>
          <p:cNvPr id="25" name="Hexágono 24"/>
          <p:cNvSpPr/>
          <p:nvPr/>
        </p:nvSpPr>
        <p:spPr>
          <a:xfrm>
            <a:off x="9070532" y="2589931"/>
            <a:ext cx="2693991" cy="1397586"/>
          </a:xfrm>
          <a:prstGeom prst="hexagon">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Control Niño Sano</a:t>
            </a:r>
          </a:p>
          <a:p>
            <a:pPr algn="ctr"/>
            <a:r>
              <a:rPr lang="es-CL" dirty="0"/>
              <a:t>- EMPA</a:t>
            </a:r>
          </a:p>
          <a:p>
            <a:pPr algn="ctr"/>
            <a:r>
              <a:rPr lang="es-CL" dirty="0"/>
              <a:t>- EMPAM</a:t>
            </a:r>
          </a:p>
          <a:p>
            <a:pPr algn="ctr"/>
            <a:r>
              <a:rPr lang="es-CL" dirty="0"/>
              <a:t>- Climaterio</a:t>
            </a:r>
          </a:p>
        </p:txBody>
      </p:sp>
      <p:sp>
        <p:nvSpPr>
          <p:cNvPr id="26" name="Recortar rectángulo de esquina diagonal 25"/>
          <p:cNvSpPr/>
          <p:nvPr/>
        </p:nvSpPr>
        <p:spPr>
          <a:xfrm>
            <a:off x="735765" y="4346727"/>
            <a:ext cx="2017916" cy="1276423"/>
          </a:xfrm>
          <a:prstGeom prst="snip2Diag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Apoyar a la Familia  para Prevenir</a:t>
            </a:r>
          </a:p>
        </p:txBody>
      </p:sp>
      <p:sp>
        <p:nvSpPr>
          <p:cNvPr id="27" name="Recortar rectángulo de esquina diagonal 26"/>
          <p:cNvSpPr/>
          <p:nvPr/>
        </p:nvSpPr>
        <p:spPr>
          <a:xfrm>
            <a:off x="3168729" y="4383095"/>
            <a:ext cx="2402471" cy="1276423"/>
          </a:xfrm>
          <a:prstGeom prst="snip2Diag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Vacunas </a:t>
            </a:r>
          </a:p>
          <a:p>
            <a:pPr algn="ctr"/>
            <a:r>
              <a:rPr lang="es-CL" dirty="0"/>
              <a:t>- PNAC y PACAM</a:t>
            </a:r>
          </a:p>
          <a:p>
            <a:pPr algn="ctr"/>
            <a:r>
              <a:rPr lang="es-CL" dirty="0"/>
              <a:t>- Educación Grupal </a:t>
            </a:r>
          </a:p>
        </p:txBody>
      </p:sp>
      <p:sp>
        <p:nvSpPr>
          <p:cNvPr id="28" name="Rectángulo redondeado 27"/>
          <p:cNvSpPr/>
          <p:nvPr/>
        </p:nvSpPr>
        <p:spPr>
          <a:xfrm>
            <a:off x="9257521" y="4412974"/>
            <a:ext cx="2320011" cy="1523315"/>
          </a:xfrm>
          <a:prstGeom prst="roundRect">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 Morbilidad</a:t>
            </a:r>
          </a:p>
          <a:p>
            <a:pPr algn="ctr"/>
            <a:r>
              <a:rPr lang="es-CL" dirty="0"/>
              <a:t> Kinésica</a:t>
            </a:r>
          </a:p>
          <a:p>
            <a:pPr algn="ctr"/>
            <a:r>
              <a:rPr lang="es-CL" dirty="0"/>
              <a:t>-  Odontológica </a:t>
            </a:r>
          </a:p>
          <a:p>
            <a:pPr algn="ctr"/>
            <a:r>
              <a:rPr lang="es-CL" dirty="0"/>
              <a:t>- Pacientes Crónicos</a:t>
            </a:r>
          </a:p>
        </p:txBody>
      </p:sp>
    </p:spTree>
    <p:extLst>
      <p:ext uri="{BB962C8B-B14F-4D97-AF65-F5344CB8AC3E}">
        <p14:creationId xmlns:p14="http://schemas.microsoft.com/office/powerpoint/2010/main" val="205115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2" grpId="0" animBg="1"/>
      <p:bldP spid="5" grpId="0" animBg="1"/>
      <p:bldP spid="10" grpId="0" animBg="1"/>
      <p:bldP spid="24" grpId="0" animBg="1"/>
      <p:bldP spid="25" grpId="0" animBg="1"/>
      <p:bldP spid="26" grpId="0"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MX" dirty="0"/>
              <a:t>Análisis Sanitario</a:t>
            </a:r>
            <a:br>
              <a:rPr lang="es-MX" dirty="0"/>
            </a:br>
            <a:endParaRPr lang="es-MX" dirty="0"/>
          </a:p>
        </p:txBody>
      </p:sp>
      <p:sp>
        <p:nvSpPr>
          <p:cNvPr id="3" name="Marcador de texto 2"/>
          <p:cNvSpPr>
            <a:spLocks noGrp="1"/>
          </p:cNvSpPr>
          <p:nvPr>
            <p:ph type="subTitle" idx="1"/>
          </p:nvPr>
        </p:nvSpPr>
        <p:spPr/>
        <p:txBody>
          <a:bodyPr/>
          <a:lstStyle/>
          <a:p>
            <a:endParaRPr lang="es-MX" dirty="0"/>
          </a:p>
        </p:txBody>
      </p:sp>
    </p:spTree>
    <p:extLst>
      <p:ext uri="{BB962C8B-B14F-4D97-AF65-F5344CB8AC3E}">
        <p14:creationId xmlns:p14="http://schemas.microsoft.com/office/powerpoint/2010/main" val="580464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Marcador de contenid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316"/>
            <a:ext cx="12192000" cy="5188944"/>
          </a:xfrm>
          <a:prstGeom prst="rect">
            <a:avLst/>
          </a:prstGeom>
        </p:spPr>
      </p:pic>
      <p:sp>
        <p:nvSpPr>
          <p:cNvPr id="4" name="Título 3"/>
          <p:cNvSpPr>
            <a:spLocks noGrp="1"/>
          </p:cNvSpPr>
          <p:nvPr>
            <p:ph type="title"/>
          </p:nvPr>
        </p:nvSpPr>
        <p:spPr/>
        <p:txBody>
          <a:bodyPr>
            <a:normAutofit fontScale="90000"/>
          </a:bodyPr>
          <a:lstStyle/>
          <a:p>
            <a:r>
              <a:rPr lang="es-CL" b="1" dirty="0"/>
              <a:t>Causas HE SSMSO 2015</a:t>
            </a:r>
            <a:r>
              <a:rPr lang="es-MX" dirty="0"/>
              <a:t/>
            </a:r>
            <a:br>
              <a:rPr lang="es-MX" dirty="0"/>
            </a:br>
            <a:endParaRPr lang="es-MX" dirty="0"/>
          </a:p>
        </p:txBody>
      </p:sp>
    </p:spTree>
    <p:extLst>
      <p:ext uri="{BB962C8B-B14F-4D97-AF65-F5344CB8AC3E}">
        <p14:creationId xmlns:p14="http://schemas.microsoft.com/office/powerpoint/2010/main" val="42936440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3542"/>
            <a:ext cx="12192000" cy="5850915"/>
          </a:xfrm>
          <a:prstGeom prst="rect">
            <a:avLst/>
          </a:prstGeom>
        </p:spPr>
      </p:pic>
    </p:spTree>
    <p:extLst>
      <p:ext uri="{BB962C8B-B14F-4D97-AF65-F5344CB8AC3E}">
        <p14:creationId xmlns:p14="http://schemas.microsoft.com/office/powerpoint/2010/main" val="1304003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3542"/>
            <a:ext cx="12192000" cy="5850915"/>
          </a:xfrm>
          <a:prstGeom prst="rect">
            <a:avLst/>
          </a:prstGeom>
        </p:spPr>
      </p:pic>
    </p:spTree>
    <p:extLst>
      <p:ext uri="{BB962C8B-B14F-4D97-AF65-F5344CB8AC3E}">
        <p14:creationId xmlns:p14="http://schemas.microsoft.com/office/powerpoint/2010/main" val="11439289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3542"/>
            <a:ext cx="12192000" cy="5850915"/>
          </a:xfrm>
          <a:prstGeom prst="rect">
            <a:avLst/>
          </a:prstGeom>
        </p:spPr>
      </p:pic>
    </p:spTree>
    <p:extLst>
      <p:ext uri="{BB962C8B-B14F-4D97-AF65-F5344CB8AC3E}">
        <p14:creationId xmlns:p14="http://schemas.microsoft.com/office/powerpoint/2010/main" val="12491925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3542"/>
            <a:ext cx="12192000" cy="5850915"/>
          </a:xfrm>
          <a:prstGeom prst="rect">
            <a:avLst/>
          </a:prstGeom>
        </p:spPr>
      </p:pic>
    </p:spTree>
    <p:extLst>
      <p:ext uri="{BB962C8B-B14F-4D97-AF65-F5344CB8AC3E}">
        <p14:creationId xmlns:p14="http://schemas.microsoft.com/office/powerpoint/2010/main" val="2147829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a:t>Gestión del Establecimiento </a:t>
            </a:r>
          </a:p>
        </p:txBody>
      </p:sp>
      <p:sp>
        <p:nvSpPr>
          <p:cNvPr id="3" name="Subtítulo 2"/>
          <p:cNvSpPr>
            <a:spLocks noGrp="1"/>
          </p:cNvSpPr>
          <p:nvPr>
            <p:ph type="subTitle" idx="1"/>
          </p:nvPr>
        </p:nvSpPr>
        <p:spPr/>
        <p:txBody>
          <a:bodyPr/>
          <a:lstStyle/>
          <a:p>
            <a:endParaRPr lang="es-MX"/>
          </a:p>
        </p:txBody>
      </p:sp>
    </p:spTree>
    <p:extLst>
      <p:ext uri="{BB962C8B-B14F-4D97-AF65-F5344CB8AC3E}">
        <p14:creationId xmlns:p14="http://schemas.microsoft.com/office/powerpoint/2010/main" val="19643129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822959" y="980728"/>
            <a:ext cx="10290518" cy="3699749"/>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s-CL" dirty="0"/>
          </a:p>
          <a:p>
            <a:r>
              <a:rPr lang="es-CL" dirty="0">
                <a:solidFill>
                  <a:schemeClr val="accent2">
                    <a:lumMod val="75000"/>
                  </a:schemeClr>
                </a:solidFill>
                <a:latin typeface="+mj-lt"/>
              </a:rPr>
              <a:t>Una Buena </a:t>
            </a:r>
            <a:r>
              <a:rPr lang="es-CL" i="1" u="sng" dirty="0">
                <a:solidFill>
                  <a:schemeClr val="accent2">
                    <a:lumMod val="75000"/>
                  </a:schemeClr>
                </a:solidFill>
                <a:latin typeface="+mj-lt"/>
              </a:rPr>
              <a:t>estructura</a:t>
            </a:r>
            <a:r>
              <a:rPr lang="es-CL" dirty="0">
                <a:solidFill>
                  <a:schemeClr val="accent2">
                    <a:lumMod val="75000"/>
                  </a:schemeClr>
                </a:solidFill>
                <a:latin typeface="+mj-lt"/>
              </a:rPr>
              <a:t> da confianza</a:t>
            </a:r>
          </a:p>
          <a:p>
            <a:r>
              <a:rPr lang="es-CL" dirty="0">
                <a:solidFill>
                  <a:schemeClr val="accent2">
                    <a:lumMod val="75000"/>
                  </a:schemeClr>
                </a:solidFill>
                <a:latin typeface="+mj-lt"/>
              </a:rPr>
              <a:t>Los </a:t>
            </a:r>
            <a:r>
              <a:rPr lang="es-CL" i="1" u="sng" dirty="0">
                <a:solidFill>
                  <a:schemeClr val="accent2">
                    <a:lumMod val="75000"/>
                  </a:schemeClr>
                </a:solidFill>
                <a:latin typeface="+mj-lt"/>
              </a:rPr>
              <a:t>procesos </a:t>
            </a:r>
            <a:r>
              <a:rPr lang="es-CL" dirty="0">
                <a:solidFill>
                  <a:schemeClr val="accent2">
                    <a:lumMod val="75000"/>
                  </a:schemeClr>
                </a:solidFill>
                <a:latin typeface="+mj-lt"/>
              </a:rPr>
              <a:t>definidos y evaluados dan seguridad</a:t>
            </a:r>
          </a:p>
          <a:p>
            <a:r>
              <a:rPr lang="es-CL" dirty="0">
                <a:solidFill>
                  <a:schemeClr val="accent2">
                    <a:lumMod val="75000"/>
                  </a:schemeClr>
                </a:solidFill>
                <a:latin typeface="+mj-lt"/>
              </a:rPr>
              <a:t>Los </a:t>
            </a:r>
            <a:r>
              <a:rPr lang="es-CL" i="1" u="sng" dirty="0">
                <a:solidFill>
                  <a:schemeClr val="accent2">
                    <a:lumMod val="75000"/>
                  </a:schemeClr>
                </a:solidFill>
                <a:latin typeface="+mj-lt"/>
              </a:rPr>
              <a:t>resultados</a:t>
            </a:r>
            <a:r>
              <a:rPr lang="es-CL" dirty="0">
                <a:solidFill>
                  <a:schemeClr val="accent2">
                    <a:lumMod val="75000"/>
                  </a:schemeClr>
                </a:solidFill>
                <a:latin typeface="+mj-lt"/>
              </a:rPr>
              <a:t> dan prestigio </a:t>
            </a:r>
          </a:p>
          <a:p>
            <a:r>
              <a:rPr lang="es-CL" dirty="0">
                <a:solidFill>
                  <a:schemeClr val="accent2">
                    <a:lumMod val="75000"/>
                  </a:schemeClr>
                </a:solidFill>
                <a:latin typeface="+mj-lt"/>
              </a:rPr>
              <a:t>Excelencia</a:t>
            </a:r>
          </a:p>
        </p:txBody>
      </p:sp>
      <p:sp>
        <p:nvSpPr>
          <p:cNvPr id="3" name="5 Rectángulo redondeado"/>
          <p:cNvSpPr/>
          <p:nvPr/>
        </p:nvSpPr>
        <p:spPr>
          <a:xfrm>
            <a:off x="2834410" y="4618240"/>
            <a:ext cx="2592288" cy="1656184"/>
          </a:xfrm>
          <a:prstGeom prst="roundRect">
            <a:avLst/>
          </a:prstGeom>
          <a:noFill/>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accent2">
                    <a:lumMod val="75000"/>
                  </a:schemeClr>
                </a:solidFill>
              </a:rPr>
              <a:t>Calidad humana de quien realiza la tarea </a:t>
            </a:r>
            <a:endParaRPr lang="es-CL" sz="2000" b="1" dirty="0">
              <a:solidFill>
                <a:schemeClr val="accent2">
                  <a:lumMod val="75000"/>
                </a:schemeClr>
              </a:solidFill>
            </a:endParaRPr>
          </a:p>
        </p:txBody>
      </p:sp>
      <p:sp>
        <p:nvSpPr>
          <p:cNvPr id="4" name="6 Rectángulo redondeado"/>
          <p:cNvSpPr/>
          <p:nvPr/>
        </p:nvSpPr>
        <p:spPr>
          <a:xfrm>
            <a:off x="7515193" y="4618240"/>
            <a:ext cx="2232248" cy="1656184"/>
          </a:xfrm>
          <a:prstGeom prst="roundRect">
            <a:avLst/>
          </a:prstGeom>
          <a:no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b="1" dirty="0">
                <a:solidFill>
                  <a:schemeClr val="accent2">
                    <a:lumMod val="75000"/>
                  </a:schemeClr>
                </a:solidFill>
              </a:rPr>
              <a:t>Calidad de los Procesos</a:t>
            </a:r>
            <a:endParaRPr lang="es-CL" sz="2000" b="1" dirty="0">
              <a:solidFill>
                <a:schemeClr val="accent2">
                  <a:lumMod val="75000"/>
                </a:schemeClr>
              </a:solidFill>
            </a:endParaRPr>
          </a:p>
        </p:txBody>
      </p:sp>
      <p:sp>
        <p:nvSpPr>
          <p:cNvPr id="5" name="Igual que 4"/>
          <p:cNvSpPr/>
          <p:nvPr/>
        </p:nvSpPr>
        <p:spPr>
          <a:xfrm>
            <a:off x="6013745" y="5020250"/>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Tree>
    <p:extLst>
      <p:ext uri="{BB962C8B-B14F-4D97-AF65-F5344CB8AC3E}">
        <p14:creationId xmlns:p14="http://schemas.microsoft.com/office/powerpoint/2010/main" val="4732868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l="2308" t="7963" r="7000" b="5676"/>
          <a:stretch/>
        </p:blipFill>
        <p:spPr>
          <a:xfrm>
            <a:off x="0" y="0"/>
            <a:ext cx="12192000" cy="6530489"/>
          </a:xfrm>
          <a:prstGeom prst="rect">
            <a:avLst/>
          </a:prstGeom>
        </p:spPr>
      </p:pic>
      <p:sp>
        <p:nvSpPr>
          <p:cNvPr id="3" name="Rectángulo 2"/>
          <p:cNvSpPr/>
          <p:nvPr/>
        </p:nvSpPr>
        <p:spPr>
          <a:xfrm>
            <a:off x="4140056" y="571803"/>
            <a:ext cx="3637564" cy="523220"/>
          </a:xfrm>
          <a:prstGeom prst="rect">
            <a:avLst/>
          </a:prstGeom>
        </p:spPr>
        <p:txBody>
          <a:bodyPr wrap="square">
            <a:spAutoFit/>
          </a:bodyPr>
          <a:lstStyle/>
          <a:p>
            <a:pPr algn="ctr"/>
            <a:r>
              <a:rPr lang="es-ES" sz="2800" b="1" dirty="0">
                <a:solidFill>
                  <a:schemeClr val="tx2"/>
                </a:solidFill>
                <a:effectLst>
                  <a:outerShdw blurRad="38100" dist="38100" dir="2700000" algn="tl">
                    <a:srgbClr val="000000">
                      <a:alpha val="43137"/>
                    </a:srgbClr>
                  </a:outerShdw>
                </a:effectLst>
              </a:rPr>
              <a:t>VISION</a:t>
            </a:r>
            <a:r>
              <a:rPr lang="es-ES" sz="2400" b="1" dirty="0">
                <a:solidFill>
                  <a:schemeClr val="tx2"/>
                </a:solidFill>
                <a:effectLst>
                  <a:outerShdw blurRad="38100" dist="38100" dir="2700000" algn="tl">
                    <a:srgbClr val="000000">
                      <a:alpha val="43137"/>
                    </a:srgbClr>
                  </a:outerShdw>
                </a:effectLst>
              </a:rPr>
              <a:t> </a:t>
            </a:r>
            <a:endParaRPr lang="es-CL" sz="2400" dirty="0"/>
          </a:p>
        </p:txBody>
      </p:sp>
      <p:sp>
        <p:nvSpPr>
          <p:cNvPr id="4" name="Rectángulo 3"/>
          <p:cNvSpPr/>
          <p:nvPr/>
        </p:nvSpPr>
        <p:spPr>
          <a:xfrm>
            <a:off x="1268144" y="1095023"/>
            <a:ext cx="8874662" cy="1477328"/>
          </a:xfrm>
          <a:prstGeom prst="rect">
            <a:avLst/>
          </a:prstGeom>
        </p:spPr>
        <p:txBody>
          <a:bodyPr wrap="square">
            <a:spAutoFit/>
          </a:bodyPr>
          <a:lstStyle/>
          <a:p>
            <a:pPr marL="265176" lvl="1" indent="-265176" algn="ctr">
              <a:buNone/>
              <a:defRPr/>
            </a:pPr>
            <a:r>
              <a:rPr lang="es-ES" sz="3000" dirty="0"/>
              <a:t>“Ser Centros de Salud Familiar reconocidos por los usuarios y la red asistencial, por su calidad en el ámbito de promoción prevención y atención de salud”</a:t>
            </a:r>
          </a:p>
        </p:txBody>
      </p:sp>
      <p:sp>
        <p:nvSpPr>
          <p:cNvPr id="5" name="CuadroTexto 4"/>
          <p:cNvSpPr txBox="1"/>
          <p:nvPr/>
        </p:nvSpPr>
        <p:spPr>
          <a:xfrm>
            <a:off x="5331149" y="3111131"/>
            <a:ext cx="1839191" cy="523220"/>
          </a:xfrm>
          <a:prstGeom prst="rect">
            <a:avLst/>
          </a:prstGeom>
          <a:noFill/>
        </p:spPr>
        <p:txBody>
          <a:bodyPr wrap="square" rtlCol="0">
            <a:spAutoFit/>
          </a:bodyPr>
          <a:lstStyle/>
          <a:p>
            <a:r>
              <a:rPr lang="es-ES" sz="2800" b="1" dirty="0">
                <a:solidFill>
                  <a:schemeClr val="tx2"/>
                </a:solidFill>
                <a:effectLst>
                  <a:outerShdw blurRad="38100" dist="38100" dir="2700000" algn="tl">
                    <a:srgbClr val="000000">
                      <a:alpha val="43137"/>
                    </a:srgbClr>
                  </a:outerShdw>
                </a:effectLst>
              </a:rPr>
              <a:t>MISION</a:t>
            </a:r>
            <a:endParaRPr lang="es-CL" sz="2800" b="1" dirty="0">
              <a:solidFill>
                <a:schemeClr val="tx2"/>
              </a:solidFill>
              <a:effectLst>
                <a:outerShdw blurRad="38100" dist="38100" dir="2700000" algn="tl">
                  <a:srgbClr val="000000">
                    <a:alpha val="43137"/>
                  </a:srgbClr>
                </a:outerShdw>
              </a:effectLst>
            </a:endParaRPr>
          </a:p>
        </p:txBody>
      </p:sp>
      <p:sp>
        <p:nvSpPr>
          <p:cNvPr id="7" name="Rectángulo 6"/>
          <p:cNvSpPr/>
          <p:nvPr/>
        </p:nvSpPr>
        <p:spPr>
          <a:xfrm>
            <a:off x="1103313" y="3667373"/>
            <a:ext cx="9711051" cy="2400657"/>
          </a:xfrm>
          <a:prstGeom prst="rect">
            <a:avLst/>
          </a:prstGeom>
        </p:spPr>
        <p:txBody>
          <a:bodyPr wrap="square">
            <a:spAutoFit/>
          </a:bodyPr>
          <a:lstStyle/>
          <a:p>
            <a:pPr marL="265176" lvl="1" indent="-265176" algn="ctr">
              <a:buNone/>
              <a:defRPr/>
            </a:pPr>
            <a:r>
              <a:rPr lang="es-ES" sz="3000" dirty="0"/>
              <a:t>“Otorgar atención integral en salud a la comunidad a lo largo de todo el ciclo vital, garantizando la satisfacción, calidad y seguridad a los usuarios y sus familias a través de un actuar ético y oportuno en la atención, con un equipo de salud en capacitación y motivación permanente”</a:t>
            </a:r>
          </a:p>
        </p:txBody>
      </p:sp>
    </p:spTree>
    <p:extLst>
      <p:ext uri="{BB962C8B-B14F-4D97-AF65-F5344CB8AC3E}">
        <p14:creationId xmlns:p14="http://schemas.microsoft.com/office/powerpoint/2010/main" val="4431300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ctrTitle"/>
          </p:nvPr>
        </p:nvSpPr>
        <p:spPr/>
        <p:txBody>
          <a:bodyPr/>
          <a:lstStyle/>
          <a:p>
            <a:r>
              <a:rPr lang="es-MX" dirty="0"/>
              <a:t>Presentación General</a:t>
            </a:r>
            <a:br>
              <a:rPr lang="es-MX" dirty="0"/>
            </a:br>
            <a:endParaRPr lang="es-MX" dirty="0"/>
          </a:p>
        </p:txBody>
      </p:sp>
      <p:sp>
        <p:nvSpPr>
          <p:cNvPr id="5" name="Marcador de texto 4"/>
          <p:cNvSpPr>
            <a:spLocks noGrp="1"/>
          </p:cNvSpPr>
          <p:nvPr>
            <p:ph type="subTitle" idx="1"/>
          </p:nvPr>
        </p:nvSpPr>
        <p:spPr/>
        <p:txBody>
          <a:bodyPr/>
          <a:lstStyle/>
          <a:p>
            <a:endParaRPr lang="es-MX" dirty="0"/>
          </a:p>
        </p:txBody>
      </p:sp>
    </p:spTree>
    <p:extLst>
      <p:ext uri="{BB962C8B-B14F-4D97-AF65-F5344CB8AC3E}">
        <p14:creationId xmlns:p14="http://schemas.microsoft.com/office/powerpoint/2010/main" val="39185725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Consultas</a:t>
            </a:r>
          </a:p>
        </p:txBody>
      </p:sp>
      <p:sp>
        <p:nvSpPr>
          <p:cNvPr id="3" name="Marcador de contenido 2"/>
          <p:cNvSpPr>
            <a:spLocks noGrp="1"/>
          </p:cNvSpPr>
          <p:nvPr>
            <p:ph idx="1"/>
          </p:nvPr>
        </p:nvSpPr>
        <p:spPr/>
        <p:txBody>
          <a:bodyPr/>
          <a:lstStyle/>
          <a:p>
            <a:endParaRPr lang="es-MX" dirty="0"/>
          </a:p>
          <a:p>
            <a:pPr marL="0" indent="0">
              <a:buNone/>
            </a:pPr>
            <a:endParaRPr lang="es-MX" dirty="0"/>
          </a:p>
        </p:txBody>
      </p:sp>
      <p:graphicFrame>
        <p:nvGraphicFramePr>
          <p:cNvPr id="4" name="Gráfico 3"/>
          <p:cNvGraphicFramePr>
            <a:graphicFrameLocks/>
          </p:cNvGraphicFramePr>
          <p:nvPr>
            <p:extLst>
              <p:ext uri="{D42A27DB-BD31-4B8C-83A1-F6EECF244321}">
                <p14:modId xmlns:p14="http://schemas.microsoft.com/office/powerpoint/2010/main" val="3470772706"/>
              </p:ext>
            </p:extLst>
          </p:nvPr>
        </p:nvGraphicFramePr>
        <p:xfrm>
          <a:off x="382137" y="1600205"/>
          <a:ext cx="11013743" cy="46231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290142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Problemas </a:t>
            </a:r>
          </a:p>
        </p:txBody>
      </p:sp>
      <p:sp>
        <p:nvSpPr>
          <p:cNvPr id="3" name="Marcador de contenido 2"/>
          <p:cNvSpPr>
            <a:spLocks noGrp="1"/>
          </p:cNvSpPr>
          <p:nvPr>
            <p:ph idx="1"/>
          </p:nvPr>
        </p:nvSpPr>
        <p:spPr>
          <a:xfrm>
            <a:off x="609600" y="1417638"/>
            <a:ext cx="10972800" cy="4708529"/>
          </a:xfrm>
        </p:spPr>
        <p:txBody>
          <a:bodyPr/>
          <a:lstStyle/>
          <a:p>
            <a:r>
              <a:rPr lang="es-MX" dirty="0"/>
              <a:t>TASA de NSP ( NO SE PRESENTAN ) 10 a 15 %  ( a nivel nacional 19% a 25%)</a:t>
            </a:r>
          </a:p>
          <a:p>
            <a:endParaRPr lang="es-MX" dirty="0"/>
          </a:p>
        </p:txBody>
      </p:sp>
      <p:pic>
        <p:nvPicPr>
          <p:cNvPr id="8" name="Imagen 7"/>
          <p:cNvPicPr>
            <a:picLocks noChangeAspect="1"/>
          </p:cNvPicPr>
          <p:nvPr/>
        </p:nvPicPr>
        <p:blipFill rotWithShape="1">
          <a:blip r:embed="rId3"/>
          <a:srcRect l="31385" t="42663" r="12539" b="18754"/>
          <a:stretch/>
        </p:blipFill>
        <p:spPr>
          <a:xfrm>
            <a:off x="1302651" y="2507599"/>
            <a:ext cx="9683515" cy="3745886"/>
          </a:xfrm>
          <a:prstGeom prst="rect">
            <a:avLst/>
          </a:prstGeom>
        </p:spPr>
      </p:pic>
    </p:spTree>
    <p:extLst>
      <p:ext uri="{BB962C8B-B14F-4D97-AF65-F5344CB8AC3E}">
        <p14:creationId xmlns:p14="http://schemas.microsoft.com/office/powerpoint/2010/main" val="75493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731520" y="274638"/>
            <a:ext cx="10850880" cy="386544"/>
          </a:xfrm>
        </p:spPr>
        <p:txBody>
          <a:bodyPr>
            <a:normAutofit fontScale="90000"/>
          </a:bodyPr>
          <a:lstStyle/>
          <a:p>
            <a:r>
              <a:rPr lang="es-MX" dirty="0" err="1"/>
              <a:t>Resolutividad</a:t>
            </a:r>
            <a:endParaRPr lang="es-MX"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2696083447"/>
              </p:ext>
            </p:extLst>
          </p:nvPr>
        </p:nvGraphicFramePr>
        <p:xfrm>
          <a:off x="269401" y="718350"/>
          <a:ext cx="11617799" cy="57246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1583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SUR </a:t>
            </a:r>
          </a:p>
        </p:txBody>
      </p:sp>
      <p:sp>
        <p:nvSpPr>
          <p:cNvPr id="3" name="Marcador de contenido 2"/>
          <p:cNvSpPr>
            <a:spLocks noGrp="1"/>
          </p:cNvSpPr>
          <p:nvPr>
            <p:ph idx="1"/>
          </p:nvPr>
        </p:nvSpPr>
        <p:spPr/>
        <p:txBody>
          <a:bodyPr>
            <a:normAutofit/>
          </a:bodyPr>
          <a:lstStyle/>
          <a:p>
            <a:pPr algn="just"/>
            <a:r>
              <a:rPr lang="es-CL" b="1" dirty="0"/>
              <a:t>Objetivo Principal:</a:t>
            </a:r>
            <a:r>
              <a:rPr lang="es-CL" dirty="0"/>
              <a:t>     “Otorgar atención inmediata, segura y de la mejor calidad posible en situaciones de urgencia/emergencia médica de carácter  impostergable”. </a:t>
            </a:r>
          </a:p>
          <a:p>
            <a:endParaRPr lang="es-CL" sz="1100" dirty="0"/>
          </a:p>
          <a:p>
            <a:pPr algn="just"/>
            <a:r>
              <a:rPr lang="es-CL" b="1" dirty="0"/>
              <a:t> Objetivo Específico: </a:t>
            </a:r>
            <a:r>
              <a:rPr lang="es-CL" dirty="0"/>
              <a:t>Establecer  en horario no hábil un modelo de  atención con el fin de resolver  morbilidad aguda, otorgar primeros auxilios en caso de riesgo vital, además de traslados  a  establecimientos  de mayor complejidad,  cuando el caso lo amerite.</a:t>
            </a:r>
          </a:p>
          <a:p>
            <a:endParaRPr lang="es-MX" dirty="0"/>
          </a:p>
        </p:txBody>
      </p:sp>
    </p:spTree>
    <p:extLst>
      <p:ext uri="{BB962C8B-B14F-4D97-AF65-F5344CB8AC3E}">
        <p14:creationId xmlns:p14="http://schemas.microsoft.com/office/powerpoint/2010/main" val="755680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280615798"/>
              </p:ext>
            </p:extLst>
          </p:nvPr>
        </p:nvGraphicFramePr>
        <p:xfrm>
          <a:off x="525780" y="514350"/>
          <a:ext cx="11064240" cy="56464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29449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a:graphicFrameLocks/>
          </p:cNvGraphicFramePr>
          <p:nvPr>
            <p:extLst>
              <p:ext uri="{D42A27DB-BD31-4B8C-83A1-F6EECF244321}">
                <p14:modId xmlns:p14="http://schemas.microsoft.com/office/powerpoint/2010/main" val="4135643015"/>
              </p:ext>
            </p:extLst>
          </p:nvPr>
        </p:nvGraphicFramePr>
        <p:xfrm>
          <a:off x="377190" y="308610"/>
          <a:ext cx="11727180" cy="5852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5370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Gráfico"/>
          <p:cNvGraphicFramePr/>
          <p:nvPr>
            <p:extLst>
              <p:ext uri="{D42A27DB-BD31-4B8C-83A1-F6EECF244321}">
                <p14:modId xmlns:p14="http://schemas.microsoft.com/office/powerpoint/2010/main" val="3485522943"/>
              </p:ext>
            </p:extLst>
          </p:nvPr>
        </p:nvGraphicFramePr>
        <p:xfrm>
          <a:off x="253218" y="211016"/>
          <a:ext cx="11746524" cy="59273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6399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a:t>Logros 2016 y Desafíos 2017</a:t>
            </a:r>
          </a:p>
        </p:txBody>
      </p:sp>
      <p:sp>
        <p:nvSpPr>
          <p:cNvPr id="4" name="Subtítulo 3"/>
          <p:cNvSpPr>
            <a:spLocks noGrp="1"/>
          </p:cNvSpPr>
          <p:nvPr>
            <p:ph type="subTitle" idx="1"/>
          </p:nvPr>
        </p:nvSpPr>
        <p:spPr/>
        <p:txBody>
          <a:bodyPr/>
          <a:lstStyle/>
          <a:p>
            <a:endParaRPr lang="es-MX" dirty="0"/>
          </a:p>
        </p:txBody>
      </p:sp>
    </p:spTree>
    <p:extLst>
      <p:ext uri="{BB962C8B-B14F-4D97-AF65-F5344CB8AC3E}">
        <p14:creationId xmlns:p14="http://schemas.microsoft.com/office/powerpoint/2010/main" val="22125891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p:cNvSpPr>
            <a:spLocks noGrp="1"/>
          </p:cNvSpPr>
          <p:nvPr>
            <p:ph type="title"/>
          </p:nvPr>
        </p:nvSpPr>
        <p:spPr/>
        <p:txBody>
          <a:bodyPr/>
          <a:lstStyle/>
          <a:p>
            <a:endParaRPr lang="es-ES"/>
          </a:p>
        </p:txBody>
      </p:sp>
      <p:sp>
        <p:nvSpPr>
          <p:cNvPr id="8" name="Marcador de contenido 7"/>
          <p:cNvSpPr>
            <a:spLocks noGrp="1"/>
          </p:cNvSpPr>
          <p:nvPr>
            <p:ph sz="half" idx="1"/>
          </p:nvPr>
        </p:nvSpPr>
        <p:spPr>
          <a:xfrm>
            <a:off x="718402" y="1308424"/>
            <a:ext cx="4413045" cy="4817743"/>
          </a:xfrm>
        </p:spPr>
        <p:txBody>
          <a:bodyPr/>
          <a:lstStyle/>
          <a:p>
            <a:r>
              <a:rPr lang="es-CL" dirty="0"/>
              <a:t>Lanzamiento de la revista de Salud Mental.</a:t>
            </a:r>
          </a:p>
          <a:p>
            <a:r>
              <a:rPr lang="es-CL" dirty="0"/>
              <a:t>Lanzamiento revista del Adulto mayor a cargo del equipo de Comunicación y Difusión. </a:t>
            </a:r>
          </a:p>
          <a:p>
            <a:endParaRPr lang="es-ES" dirty="0"/>
          </a:p>
        </p:txBody>
      </p:sp>
      <p:sp>
        <p:nvSpPr>
          <p:cNvPr id="12" name="Marcador de contenido 11"/>
          <p:cNvSpPr>
            <a:spLocks noGrp="1"/>
          </p:cNvSpPr>
          <p:nvPr>
            <p:ph sz="half" idx="2"/>
          </p:nvPr>
        </p:nvSpPr>
        <p:spPr/>
        <p:txBody>
          <a:bodyPr/>
          <a:lstStyle/>
          <a:p>
            <a:endParaRPr lang="es-ES"/>
          </a:p>
        </p:txBody>
      </p:sp>
      <p:pic>
        <p:nvPicPr>
          <p:cNvPr id="10" name="Imagen 9"/>
          <p:cNvPicPr>
            <a:picLocks noChangeAspect="1"/>
          </p:cNvPicPr>
          <p:nvPr/>
        </p:nvPicPr>
        <p:blipFill>
          <a:blip r:embed="rId2"/>
          <a:stretch>
            <a:fillRect/>
          </a:stretch>
        </p:blipFill>
        <p:spPr>
          <a:xfrm>
            <a:off x="5159315" y="1513667"/>
            <a:ext cx="6611948" cy="4874519"/>
          </a:xfrm>
          <a:prstGeom prst="rect">
            <a:avLst/>
          </a:prstGeom>
        </p:spPr>
      </p:pic>
    </p:spTree>
    <p:extLst>
      <p:ext uri="{BB962C8B-B14F-4D97-AF65-F5344CB8AC3E}">
        <p14:creationId xmlns:p14="http://schemas.microsoft.com/office/powerpoint/2010/main" val="273562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es-ES"/>
          </a:p>
        </p:txBody>
      </p:sp>
      <p:sp>
        <p:nvSpPr>
          <p:cNvPr id="6" name="Marcador de contenido 5"/>
          <p:cNvSpPr>
            <a:spLocks noGrp="1"/>
          </p:cNvSpPr>
          <p:nvPr>
            <p:ph sz="half" idx="1"/>
          </p:nvPr>
        </p:nvSpPr>
        <p:spPr/>
        <p:txBody>
          <a:bodyPr/>
          <a:lstStyle/>
          <a:p>
            <a:r>
              <a:rPr lang="es-CL" dirty="0"/>
              <a:t>Mantener trabajo de promoción y prevención en lactancia materna y otras temáticas.</a:t>
            </a:r>
          </a:p>
          <a:p>
            <a:endParaRPr lang="es-ES" dirty="0"/>
          </a:p>
        </p:txBody>
      </p:sp>
      <p:pic>
        <p:nvPicPr>
          <p:cNvPr id="8" name="Marcador de contenido 7"/>
          <p:cNvPicPr>
            <a:picLocks noGrp="1" noChangeAspect="1"/>
          </p:cNvPicPr>
          <p:nvPr>
            <p:ph sz="half" idx="2"/>
          </p:nvPr>
        </p:nvPicPr>
        <p:blipFill>
          <a:blip r:embed="rId2"/>
          <a:srcRect l="5588" r="5588"/>
          <a:stretch>
            <a:fillRect/>
          </a:stretch>
        </p:blipFill>
        <p:spPr>
          <a:xfrm rot="350816">
            <a:off x="6094971" y="1510410"/>
            <a:ext cx="5384800" cy="4525963"/>
          </a:xfrm>
        </p:spPr>
      </p:pic>
    </p:spTree>
    <p:extLst>
      <p:ext uri="{BB962C8B-B14F-4D97-AF65-F5344CB8AC3E}">
        <p14:creationId xmlns:p14="http://schemas.microsoft.com/office/powerpoint/2010/main" val="1779429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mapa pir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08" y="-34672"/>
            <a:ext cx="8708066" cy="6401905"/>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p:cNvSpPr/>
          <p:nvPr/>
        </p:nvSpPr>
        <p:spPr>
          <a:xfrm>
            <a:off x="2552131" y="2497541"/>
            <a:ext cx="982639" cy="219729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Elipse 3"/>
          <p:cNvSpPr/>
          <p:nvPr/>
        </p:nvSpPr>
        <p:spPr>
          <a:xfrm>
            <a:off x="3209497" y="1965829"/>
            <a:ext cx="2886503" cy="162491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Elipse 4"/>
          <p:cNvSpPr/>
          <p:nvPr/>
        </p:nvSpPr>
        <p:spPr>
          <a:xfrm>
            <a:off x="5828441" y="1611262"/>
            <a:ext cx="1528549" cy="92749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Elipse 5"/>
          <p:cNvSpPr/>
          <p:nvPr/>
        </p:nvSpPr>
        <p:spPr>
          <a:xfrm>
            <a:off x="4899546" y="3166281"/>
            <a:ext cx="1264971" cy="116061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22194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a:t>Adulto Mayor </a:t>
            </a:r>
          </a:p>
        </p:txBody>
      </p:sp>
      <p:sp>
        <p:nvSpPr>
          <p:cNvPr id="3" name="Subtítulo 2"/>
          <p:cNvSpPr>
            <a:spLocks noGrp="1"/>
          </p:cNvSpPr>
          <p:nvPr>
            <p:ph type="subTitle" idx="1"/>
          </p:nvPr>
        </p:nvSpPr>
        <p:spPr/>
        <p:txBody>
          <a:bodyPr/>
          <a:lstStyle/>
          <a:p>
            <a:endParaRPr lang="es-MX"/>
          </a:p>
        </p:txBody>
      </p:sp>
    </p:spTree>
    <p:extLst>
      <p:ext uri="{BB962C8B-B14F-4D97-AF65-F5344CB8AC3E}">
        <p14:creationId xmlns:p14="http://schemas.microsoft.com/office/powerpoint/2010/main" val="30282073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ostrando IMG_6517.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2549"/>
          <a:stretch/>
        </p:blipFill>
        <p:spPr>
          <a:xfrm>
            <a:off x="155575" y="160338"/>
            <a:ext cx="5948973" cy="4342496"/>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677" y="1941342"/>
            <a:ext cx="5842781" cy="4382086"/>
          </a:xfrm>
          <a:prstGeom prst="rect">
            <a:avLst/>
          </a:prstGeom>
        </p:spPr>
      </p:pic>
    </p:spTree>
    <p:extLst>
      <p:ext uri="{BB962C8B-B14F-4D97-AF65-F5344CB8AC3E}">
        <p14:creationId xmlns:p14="http://schemas.microsoft.com/office/powerpoint/2010/main" val="9610936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1396783017"/>
              </p:ext>
            </p:extLst>
          </p:nvPr>
        </p:nvGraphicFramePr>
        <p:xfrm>
          <a:off x="365760" y="98474"/>
          <a:ext cx="11366696" cy="6316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68080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áfico 2"/>
          <p:cNvGraphicFramePr>
            <a:graphicFrameLocks/>
          </p:cNvGraphicFramePr>
          <p:nvPr>
            <p:extLst>
              <p:ext uri="{D42A27DB-BD31-4B8C-83A1-F6EECF244321}">
                <p14:modId xmlns:p14="http://schemas.microsoft.com/office/powerpoint/2010/main" val="1600054732"/>
              </p:ext>
            </p:extLst>
          </p:nvPr>
        </p:nvGraphicFramePr>
        <p:xfrm>
          <a:off x="6059488" y="0"/>
          <a:ext cx="6132512" cy="628825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a 3"/>
          <p:cNvGraphicFramePr>
            <a:graphicFrameLocks noGrp="1"/>
          </p:cNvGraphicFramePr>
          <p:nvPr>
            <p:extLst>
              <p:ext uri="{D42A27DB-BD31-4B8C-83A1-F6EECF244321}">
                <p14:modId xmlns:p14="http://schemas.microsoft.com/office/powerpoint/2010/main" val="1286402734"/>
              </p:ext>
            </p:extLst>
          </p:nvPr>
        </p:nvGraphicFramePr>
        <p:xfrm>
          <a:off x="140678" y="225082"/>
          <a:ext cx="5809955" cy="6105381"/>
        </p:xfrm>
        <a:graphic>
          <a:graphicData uri="http://schemas.openxmlformats.org/drawingml/2006/table">
            <a:tbl>
              <a:tblPr>
                <a:tableStyleId>{5C22544A-7EE6-4342-B048-85BDC9FD1C3A}</a:tableStyleId>
              </a:tblPr>
              <a:tblGrid>
                <a:gridCol w="1031353">
                  <a:extLst>
                    <a:ext uri="{9D8B030D-6E8A-4147-A177-3AD203B41FA5}">
                      <a16:colId xmlns="" xmlns:a16="http://schemas.microsoft.com/office/drawing/2014/main" val="20000"/>
                    </a:ext>
                  </a:extLst>
                </a:gridCol>
                <a:gridCol w="1117299">
                  <a:extLst>
                    <a:ext uri="{9D8B030D-6E8A-4147-A177-3AD203B41FA5}">
                      <a16:colId xmlns="" xmlns:a16="http://schemas.microsoft.com/office/drawing/2014/main" val="20001"/>
                    </a:ext>
                  </a:extLst>
                </a:gridCol>
                <a:gridCol w="1272002">
                  <a:extLst>
                    <a:ext uri="{9D8B030D-6E8A-4147-A177-3AD203B41FA5}">
                      <a16:colId xmlns="" xmlns:a16="http://schemas.microsoft.com/office/drawing/2014/main" val="20002"/>
                    </a:ext>
                  </a:extLst>
                </a:gridCol>
                <a:gridCol w="1117299">
                  <a:extLst>
                    <a:ext uri="{9D8B030D-6E8A-4147-A177-3AD203B41FA5}">
                      <a16:colId xmlns="" xmlns:a16="http://schemas.microsoft.com/office/drawing/2014/main" val="20003"/>
                    </a:ext>
                  </a:extLst>
                </a:gridCol>
                <a:gridCol w="1272002">
                  <a:extLst>
                    <a:ext uri="{9D8B030D-6E8A-4147-A177-3AD203B41FA5}">
                      <a16:colId xmlns="" xmlns:a16="http://schemas.microsoft.com/office/drawing/2014/main" val="20004"/>
                    </a:ext>
                  </a:extLst>
                </a:gridCol>
              </a:tblGrid>
              <a:tr h="781787">
                <a:tc>
                  <a:txBody>
                    <a:bodyPr/>
                    <a:lstStyle/>
                    <a:p>
                      <a:pPr algn="ctr" fontAlgn="ctr"/>
                      <a:r>
                        <a:rPr lang="es-CL" sz="1800" b="1" u="none" strike="noStrike" dirty="0">
                          <a:effectLst/>
                        </a:rPr>
                        <a:t>Sector</a:t>
                      </a:r>
                      <a:endParaRPr lang="es-CL" sz="18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fontAlgn="ctr"/>
                      <a:r>
                        <a:rPr lang="es-CL" sz="1800" b="1" u="none" strike="noStrike" dirty="0">
                          <a:effectLst/>
                        </a:rPr>
                        <a:t>% &gt;65años</a:t>
                      </a:r>
                      <a:endParaRPr lang="es-CL" sz="18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fontAlgn="ctr"/>
                      <a:r>
                        <a:rPr lang="es-CL" sz="1800" b="1" u="none" strike="noStrike" dirty="0">
                          <a:effectLst/>
                        </a:rPr>
                        <a:t>IM &gt; 65 años</a:t>
                      </a:r>
                      <a:endParaRPr lang="es-CL" sz="18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fontAlgn="ctr"/>
                      <a:r>
                        <a:rPr lang="es-CL" sz="1800" b="1" u="none" strike="noStrike" dirty="0">
                          <a:effectLst/>
                        </a:rPr>
                        <a:t>% &lt;65años</a:t>
                      </a:r>
                      <a:endParaRPr lang="es-CL" sz="18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fontAlgn="ctr"/>
                      <a:r>
                        <a:rPr lang="es-CL" sz="1800" b="1" u="none" strike="noStrike" dirty="0">
                          <a:effectLst/>
                        </a:rPr>
                        <a:t>IM &lt; 65 años</a:t>
                      </a:r>
                      <a:endParaRPr lang="es-CL" sz="18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0"/>
                  </a:ext>
                </a:extLst>
              </a:tr>
              <a:tr h="781787">
                <a:tc>
                  <a:txBody>
                    <a:bodyPr/>
                    <a:lstStyle/>
                    <a:p>
                      <a:pPr algn="ctr" fontAlgn="ctr"/>
                      <a:r>
                        <a:rPr lang="es-CL" sz="1800" u="none" strike="noStrike" dirty="0">
                          <a:effectLst/>
                        </a:rPr>
                        <a:t> Santa Rita</a:t>
                      </a:r>
                      <a:endParaRPr lang="es-CL"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dirty="0">
                          <a:effectLst/>
                        </a:rPr>
                        <a:t>14.86%</a:t>
                      </a:r>
                      <a:endParaRPr lang="es-CL"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a:effectLst/>
                        </a:rPr>
                        <a:t>3.05</a:t>
                      </a:r>
                      <a:endParaRPr lang="es-CL"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a:effectLst/>
                        </a:rPr>
                        <a:t>85.14%</a:t>
                      </a:r>
                      <a:endParaRPr lang="es-CL"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a:effectLst/>
                        </a:rPr>
                        <a:t>1.06</a:t>
                      </a:r>
                      <a:endParaRPr lang="es-CL"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1"/>
                  </a:ext>
                </a:extLst>
              </a:tr>
              <a:tr h="1526345">
                <a:tc>
                  <a:txBody>
                    <a:bodyPr/>
                    <a:lstStyle/>
                    <a:p>
                      <a:pPr algn="ctr" fontAlgn="ctr"/>
                      <a:r>
                        <a:rPr lang="es-CL" sz="1800" u="none" strike="noStrike">
                          <a:effectLst/>
                        </a:rPr>
                        <a:t> San Vicente</a:t>
                      </a:r>
                      <a:endParaRPr lang="es-CL"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dirty="0">
                          <a:effectLst/>
                        </a:rPr>
                        <a:t>10.12%</a:t>
                      </a:r>
                      <a:endParaRPr lang="es-CL"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dirty="0">
                          <a:solidFill>
                            <a:schemeClr val="bg2">
                              <a:lumMod val="25000"/>
                            </a:schemeClr>
                          </a:solidFill>
                          <a:effectLst/>
                        </a:rPr>
                        <a:t>5.71</a:t>
                      </a:r>
                      <a:endParaRPr lang="es-CL" sz="1800" b="0" i="0" u="none" strike="noStrike" dirty="0">
                        <a:solidFill>
                          <a:schemeClr val="bg2">
                            <a:lumMod val="25000"/>
                          </a:schemeClr>
                        </a:solidFill>
                        <a:effectLst/>
                        <a:latin typeface="Calibri" panose="020F0502020204030204" pitchFamily="34" charset="0"/>
                      </a:endParaRPr>
                    </a:p>
                  </a:txBody>
                  <a:tcPr marL="9525" marR="9525" marT="9525" marB="0" anchor="ctr"/>
                </a:tc>
                <a:tc>
                  <a:txBody>
                    <a:bodyPr/>
                    <a:lstStyle/>
                    <a:p>
                      <a:pPr algn="ctr" fontAlgn="ctr"/>
                      <a:r>
                        <a:rPr lang="es-CL" sz="1800" u="none" strike="noStrike" dirty="0">
                          <a:effectLst/>
                        </a:rPr>
                        <a:t>89.88%</a:t>
                      </a:r>
                      <a:endParaRPr lang="es-CL"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a:effectLst/>
                        </a:rPr>
                        <a:t>1.61</a:t>
                      </a:r>
                      <a:endParaRPr lang="es-CL"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2"/>
                  </a:ext>
                </a:extLst>
              </a:tr>
              <a:tr h="1526345">
                <a:tc>
                  <a:txBody>
                    <a:bodyPr/>
                    <a:lstStyle/>
                    <a:p>
                      <a:pPr algn="ctr" fontAlgn="ctr"/>
                      <a:r>
                        <a:rPr lang="es-CL" sz="1800" u="none" strike="noStrike">
                          <a:effectLst/>
                        </a:rPr>
                        <a:t>PSR Puntilla</a:t>
                      </a:r>
                      <a:endParaRPr lang="es-CL" sz="1800" b="1"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a:effectLst/>
                        </a:rPr>
                        <a:t>10.60%</a:t>
                      </a:r>
                      <a:endParaRPr lang="es-CL"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a:effectLst/>
                        </a:rPr>
                        <a:t>2.48</a:t>
                      </a:r>
                      <a:endParaRPr lang="es-CL"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dirty="0">
                          <a:effectLst/>
                        </a:rPr>
                        <a:t>89.40%</a:t>
                      </a:r>
                      <a:endParaRPr lang="es-CL"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dirty="0">
                          <a:effectLst/>
                        </a:rPr>
                        <a:t>1.67</a:t>
                      </a:r>
                      <a:endParaRPr lang="es-CL"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3"/>
                  </a:ext>
                </a:extLst>
              </a:tr>
              <a:tr h="1489117">
                <a:tc>
                  <a:txBody>
                    <a:bodyPr/>
                    <a:lstStyle/>
                    <a:p>
                      <a:pPr algn="ctr" fontAlgn="ctr"/>
                      <a:r>
                        <a:rPr lang="es-CL" sz="1800" u="none" strike="noStrike" dirty="0">
                          <a:effectLst/>
                        </a:rPr>
                        <a:t>CESFAM </a:t>
                      </a:r>
                      <a:r>
                        <a:rPr lang="es-CL" sz="1800" u="none" strike="noStrike" dirty="0" err="1">
                          <a:effectLst/>
                        </a:rPr>
                        <a:t>Balmace</a:t>
                      </a:r>
                      <a:r>
                        <a:rPr lang="es-CL" sz="1800" u="none" strike="noStrike" dirty="0">
                          <a:effectLst/>
                        </a:rPr>
                        <a:t>-da</a:t>
                      </a:r>
                      <a:endParaRPr lang="es-CL"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a:effectLst/>
                        </a:rPr>
                        <a:t>11.69%</a:t>
                      </a:r>
                      <a:endParaRPr lang="es-CL"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a:effectLst/>
                        </a:rPr>
                        <a:t>3.11</a:t>
                      </a:r>
                      <a:endParaRPr lang="es-CL" sz="18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dirty="0">
                          <a:effectLst/>
                        </a:rPr>
                        <a:t>88.31%</a:t>
                      </a:r>
                      <a:endParaRPr lang="es-CL"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CL" sz="1800" u="none" strike="noStrike" dirty="0">
                          <a:effectLst/>
                        </a:rPr>
                        <a:t>1.65</a:t>
                      </a:r>
                      <a:endParaRPr lang="es-CL"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9031844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dirty="0"/>
              <a:t>Programa de Atención Domiciliaria a Pacientes Dependencia severa.</a:t>
            </a:r>
          </a:p>
        </p:txBody>
      </p:sp>
      <p:sp>
        <p:nvSpPr>
          <p:cNvPr id="3" name="Marcador de contenido 2"/>
          <p:cNvSpPr>
            <a:spLocks noGrp="1"/>
          </p:cNvSpPr>
          <p:nvPr>
            <p:ph idx="1"/>
          </p:nvPr>
        </p:nvSpPr>
        <p:spPr>
          <a:xfrm>
            <a:off x="5605153" y="1828799"/>
            <a:ext cx="5153891" cy="3788229"/>
          </a:xfrm>
        </p:spPr>
        <p:txBody>
          <a:bodyPr>
            <a:normAutofit lnSpcReduction="10000"/>
          </a:bodyPr>
          <a:lstStyle/>
          <a:p>
            <a:pPr marL="0" indent="0">
              <a:buNone/>
            </a:pPr>
            <a:r>
              <a:rPr lang="es-CL" sz="3600" dirty="0"/>
              <a:t>Otorgar a la persona dependiente, cuidador y familia, una atención integral en su hogar, en el ámbito físico, psicológico y social, mejorando de esta forma su calidad de vida.    </a:t>
            </a:r>
          </a:p>
          <a:p>
            <a:pPr marL="0" indent="0">
              <a:buNone/>
            </a:pPr>
            <a:endParaRPr lang="es-CL" sz="3600" dirty="0"/>
          </a:p>
        </p:txBody>
      </p:sp>
      <p:pic>
        <p:nvPicPr>
          <p:cNvPr id="5124" name="Picture 4" descr="Resultado de imagen para pacientes postrad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95" y="1828799"/>
            <a:ext cx="4622339" cy="195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973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1249276385"/>
              </p:ext>
            </p:extLst>
          </p:nvPr>
        </p:nvGraphicFramePr>
        <p:xfrm>
          <a:off x="536032" y="1154381"/>
          <a:ext cx="5593278" cy="4148050"/>
        </p:xfrm>
        <a:graphic>
          <a:graphicData uri="http://schemas.openxmlformats.org/drawingml/2006/table">
            <a:tbl>
              <a:tblPr firstRow="1" bandRow="1">
                <a:tableStyleId>{5C22544A-7EE6-4342-B048-85BDC9FD1C3A}</a:tableStyleId>
              </a:tblPr>
              <a:tblGrid>
                <a:gridCol w="2796639">
                  <a:extLst>
                    <a:ext uri="{9D8B030D-6E8A-4147-A177-3AD203B41FA5}">
                      <a16:colId xmlns="" xmlns:a16="http://schemas.microsoft.com/office/drawing/2014/main" val="20000"/>
                    </a:ext>
                  </a:extLst>
                </a:gridCol>
                <a:gridCol w="2796639">
                  <a:extLst>
                    <a:ext uri="{9D8B030D-6E8A-4147-A177-3AD203B41FA5}">
                      <a16:colId xmlns="" xmlns:a16="http://schemas.microsoft.com/office/drawing/2014/main" val="20001"/>
                    </a:ext>
                  </a:extLst>
                </a:gridCol>
              </a:tblGrid>
              <a:tr h="665018">
                <a:tc>
                  <a:txBody>
                    <a:bodyPr/>
                    <a:lstStyle/>
                    <a:p>
                      <a:pPr algn="ctr"/>
                      <a:r>
                        <a:rPr lang="es-CL" sz="2400" dirty="0"/>
                        <a:t>Centro de salud</a:t>
                      </a:r>
                    </a:p>
                  </a:txBody>
                  <a:tcPr/>
                </a:tc>
                <a:tc>
                  <a:txBody>
                    <a:bodyPr/>
                    <a:lstStyle/>
                    <a:p>
                      <a:pPr algn="ctr"/>
                      <a:r>
                        <a:rPr lang="es-CL" sz="2400" dirty="0"/>
                        <a:t>N° pacientes</a:t>
                      </a:r>
                    </a:p>
                  </a:txBody>
                  <a:tcPr/>
                </a:tc>
                <a:extLst>
                  <a:ext uri="{0D108BD9-81ED-4DB2-BD59-A6C34878D82A}">
                    <a16:rowId xmlns="" xmlns:a16="http://schemas.microsoft.com/office/drawing/2014/main" val="10000"/>
                  </a:ext>
                </a:extLst>
              </a:tr>
              <a:tr h="665018">
                <a:tc>
                  <a:txBody>
                    <a:bodyPr/>
                    <a:lstStyle/>
                    <a:p>
                      <a:r>
                        <a:rPr lang="es-CL" sz="2400" dirty="0" err="1"/>
                        <a:t>Cesfam</a:t>
                      </a:r>
                      <a:r>
                        <a:rPr lang="es-CL" sz="2400" dirty="0"/>
                        <a:t> J M Balmaceda</a:t>
                      </a:r>
                    </a:p>
                  </a:txBody>
                  <a:tcPr/>
                </a:tc>
                <a:tc>
                  <a:txBody>
                    <a:bodyPr/>
                    <a:lstStyle/>
                    <a:p>
                      <a:pPr algn="ctr"/>
                      <a:r>
                        <a:rPr lang="es-CL" sz="2400" dirty="0"/>
                        <a:t>48</a:t>
                      </a:r>
                    </a:p>
                  </a:txBody>
                  <a:tcPr/>
                </a:tc>
                <a:extLst>
                  <a:ext uri="{0D108BD9-81ED-4DB2-BD59-A6C34878D82A}">
                    <a16:rowId xmlns="" xmlns:a16="http://schemas.microsoft.com/office/drawing/2014/main" val="10001"/>
                  </a:ext>
                </a:extLst>
              </a:tr>
              <a:tr h="665018">
                <a:tc>
                  <a:txBody>
                    <a:bodyPr/>
                    <a:lstStyle/>
                    <a:p>
                      <a:r>
                        <a:rPr lang="es-CL" sz="2400" dirty="0"/>
                        <a:t>CSR El Principal </a:t>
                      </a:r>
                    </a:p>
                  </a:txBody>
                  <a:tcPr/>
                </a:tc>
                <a:tc>
                  <a:txBody>
                    <a:bodyPr/>
                    <a:lstStyle/>
                    <a:p>
                      <a:pPr algn="ctr"/>
                      <a:r>
                        <a:rPr lang="es-CL" sz="2400" dirty="0"/>
                        <a:t>54</a:t>
                      </a:r>
                    </a:p>
                  </a:txBody>
                  <a:tcPr/>
                </a:tc>
                <a:extLst>
                  <a:ext uri="{0D108BD9-81ED-4DB2-BD59-A6C34878D82A}">
                    <a16:rowId xmlns="" xmlns:a16="http://schemas.microsoft.com/office/drawing/2014/main" val="10002"/>
                  </a:ext>
                </a:extLst>
              </a:tr>
              <a:tr h="665018">
                <a:tc>
                  <a:txBody>
                    <a:bodyPr/>
                    <a:lstStyle/>
                    <a:p>
                      <a:r>
                        <a:rPr lang="es-CL" sz="2400" dirty="0"/>
                        <a:t>PSR La Puntilla </a:t>
                      </a:r>
                    </a:p>
                  </a:txBody>
                  <a:tcPr/>
                </a:tc>
                <a:tc>
                  <a:txBody>
                    <a:bodyPr/>
                    <a:lstStyle/>
                    <a:p>
                      <a:pPr algn="ctr"/>
                      <a:r>
                        <a:rPr lang="es-CL" sz="2400" dirty="0"/>
                        <a:t>12</a:t>
                      </a:r>
                    </a:p>
                  </a:txBody>
                  <a:tcPr/>
                </a:tc>
                <a:extLst>
                  <a:ext uri="{0D108BD9-81ED-4DB2-BD59-A6C34878D82A}">
                    <a16:rowId xmlns="" xmlns:a16="http://schemas.microsoft.com/office/drawing/2014/main" val="10003"/>
                  </a:ext>
                </a:extLst>
              </a:tr>
              <a:tr h="665018">
                <a:tc>
                  <a:txBody>
                    <a:bodyPr/>
                    <a:lstStyle/>
                    <a:p>
                      <a:r>
                        <a:rPr lang="es-CL" sz="2400" dirty="0"/>
                        <a:t>PSR San Vicente</a:t>
                      </a:r>
                    </a:p>
                  </a:txBody>
                  <a:tcPr/>
                </a:tc>
                <a:tc>
                  <a:txBody>
                    <a:bodyPr/>
                    <a:lstStyle/>
                    <a:p>
                      <a:pPr algn="ctr"/>
                      <a:r>
                        <a:rPr lang="es-CL" sz="2400" dirty="0"/>
                        <a:t>3</a:t>
                      </a:r>
                    </a:p>
                  </a:txBody>
                  <a:tcPr/>
                </a:tc>
                <a:extLst>
                  <a:ext uri="{0D108BD9-81ED-4DB2-BD59-A6C34878D82A}">
                    <a16:rowId xmlns="" xmlns:a16="http://schemas.microsoft.com/office/drawing/2014/main" val="10004"/>
                  </a:ext>
                </a:extLst>
              </a:tr>
              <a:tr h="665018">
                <a:tc>
                  <a:txBody>
                    <a:bodyPr/>
                    <a:lstStyle/>
                    <a:p>
                      <a:r>
                        <a:rPr lang="es-CL" sz="2400" dirty="0"/>
                        <a:t>PSR Santa Rita </a:t>
                      </a:r>
                    </a:p>
                  </a:txBody>
                  <a:tcPr/>
                </a:tc>
                <a:tc>
                  <a:txBody>
                    <a:bodyPr/>
                    <a:lstStyle/>
                    <a:p>
                      <a:pPr algn="ctr"/>
                      <a:r>
                        <a:rPr lang="es-CL" sz="2400" dirty="0"/>
                        <a:t>3</a:t>
                      </a:r>
                    </a:p>
                  </a:txBody>
                  <a:tcPr/>
                </a:tc>
                <a:extLst>
                  <a:ext uri="{0D108BD9-81ED-4DB2-BD59-A6C34878D82A}">
                    <a16:rowId xmlns="" xmlns:a16="http://schemas.microsoft.com/office/drawing/2014/main" val="10005"/>
                  </a:ext>
                </a:extLst>
              </a:tr>
            </a:tbl>
          </a:graphicData>
        </a:graphic>
      </p:graphicFrame>
      <p:pic>
        <p:nvPicPr>
          <p:cNvPr id="4098" name="Picture 2" descr="Resultado de imagen para pacientes postrad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6997" y="1549021"/>
            <a:ext cx="4762500" cy="3581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7810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texto 2"/>
          <p:cNvSpPr>
            <a:spLocks noGrp="1"/>
          </p:cNvSpPr>
          <p:nvPr>
            <p:ph type="body" idx="1"/>
          </p:nvPr>
        </p:nvSpPr>
        <p:spPr/>
        <p:txBody>
          <a:bodyPr>
            <a:normAutofit/>
          </a:bodyPr>
          <a:lstStyle/>
          <a:p>
            <a:r>
              <a:rPr lang="es-CL" sz="4400" b="1" dirty="0"/>
              <a:t>Trabajo Sector Salud-Educación 2016</a:t>
            </a:r>
            <a:endParaRPr lang="es-MX" sz="4400" b="1" dirty="0"/>
          </a:p>
        </p:txBody>
      </p:sp>
    </p:spTree>
    <p:extLst>
      <p:ext uri="{BB962C8B-B14F-4D97-AF65-F5344CB8AC3E}">
        <p14:creationId xmlns:p14="http://schemas.microsoft.com/office/powerpoint/2010/main" val="1561805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Marcador de contenido"/>
          <p:cNvSpPr txBox="1">
            <a:spLocks/>
          </p:cNvSpPr>
          <p:nvPr/>
        </p:nvSpPr>
        <p:spPr>
          <a:xfrm>
            <a:off x="478302" y="281354"/>
            <a:ext cx="11310424" cy="5063342"/>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s-CL" dirty="0"/>
              <a:t>Ejecución evaluaciones marzo-abril 2016 a estudiantes con consentimiento informado de las escuelas municipales de </a:t>
            </a:r>
            <a:r>
              <a:rPr lang="es-CL" dirty="0" err="1"/>
              <a:t>Pirque</a:t>
            </a:r>
            <a:r>
              <a:rPr lang="es-CL" dirty="0"/>
              <a:t>, de </a:t>
            </a:r>
            <a:r>
              <a:rPr lang="es-CL" dirty="0" err="1"/>
              <a:t>Kinder</a:t>
            </a:r>
            <a:r>
              <a:rPr lang="es-CL" dirty="0"/>
              <a:t> a IV Medio. </a:t>
            </a:r>
          </a:p>
          <a:p>
            <a:r>
              <a:rPr lang="es-CL" dirty="0"/>
              <a:t>Se realizan las siguientes evaluaciones</a:t>
            </a:r>
          </a:p>
          <a:p>
            <a:pPr lvl="1"/>
            <a:r>
              <a:rPr lang="es-CL" dirty="0"/>
              <a:t>Peso/talla/Perímetro Cintura</a:t>
            </a:r>
          </a:p>
          <a:p>
            <a:pPr lvl="1"/>
            <a:r>
              <a:rPr lang="es-CL" b="1" i="1" dirty="0">
                <a:solidFill>
                  <a:srgbClr val="FF0000"/>
                </a:solidFill>
              </a:rPr>
              <a:t>Diagnóstico nutricional</a:t>
            </a:r>
          </a:p>
          <a:p>
            <a:pPr lvl="1"/>
            <a:r>
              <a:rPr lang="es-CL" dirty="0"/>
              <a:t>Medición Presión Arterial</a:t>
            </a:r>
          </a:p>
          <a:p>
            <a:pPr lvl="1"/>
            <a:r>
              <a:rPr lang="es-CL" dirty="0"/>
              <a:t>Agudeza visual</a:t>
            </a:r>
          </a:p>
          <a:p>
            <a:pPr lvl="1"/>
            <a:r>
              <a:rPr lang="es-CL" dirty="0"/>
              <a:t>Evaluación </a:t>
            </a:r>
            <a:r>
              <a:rPr lang="es-CL" dirty="0" err="1"/>
              <a:t>osteomuscular</a:t>
            </a:r>
            <a:r>
              <a:rPr lang="es-CL" dirty="0"/>
              <a:t> (espalda, piernas, pies)</a:t>
            </a:r>
          </a:p>
          <a:p>
            <a:pPr lvl="1"/>
            <a:r>
              <a:rPr lang="es-CL" dirty="0"/>
              <a:t>Evaluación menores de 10 años de cuestionario padres. </a:t>
            </a:r>
          </a:p>
          <a:p>
            <a:pPr lvl="1"/>
            <a:r>
              <a:rPr lang="es-CL" b="1" dirty="0">
                <a:solidFill>
                  <a:srgbClr val="FF0000"/>
                </a:solidFill>
              </a:rPr>
              <a:t>Evaluación</a:t>
            </a:r>
            <a:r>
              <a:rPr lang="es-CL" dirty="0"/>
              <a:t> </a:t>
            </a:r>
            <a:r>
              <a:rPr lang="es-CL" b="1" dirty="0">
                <a:solidFill>
                  <a:srgbClr val="FF0000"/>
                </a:solidFill>
              </a:rPr>
              <a:t>de consumo problemático sustancias (CRAFFT) a Ed media</a:t>
            </a:r>
            <a:r>
              <a:rPr lang="es-CL" dirty="0"/>
              <a:t>. </a:t>
            </a:r>
          </a:p>
          <a:p>
            <a:pPr lvl="1"/>
            <a:endParaRPr lang="es-CL" dirty="0"/>
          </a:p>
          <a:p>
            <a:pPr lvl="1"/>
            <a:endParaRPr lang="es-CL" dirty="0"/>
          </a:p>
        </p:txBody>
      </p:sp>
      <p:graphicFrame>
        <p:nvGraphicFramePr>
          <p:cNvPr id="3" name="3 Tabla"/>
          <p:cNvGraphicFramePr>
            <a:graphicFrameLocks noGrp="1"/>
          </p:cNvGraphicFramePr>
          <p:nvPr>
            <p:extLst>
              <p:ext uri="{D42A27DB-BD31-4B8C-83A1-F6EECF244321}">
                <p14:modId xmlns:p14="http://schemas.microsoft.com/office/powerpoint/2010/main" val="765221987"/>
              </p:ext>
            </p:extLst>
          </p:nvPr>
        </p:nvGraphicFramePr>
        <p:xfrm>
          <a:off x="395536" y="5445224"/>
          <a:ext cx="11224379" cy="843280"/>
        </p:xfrm>
        <a:graphic>
          <a:graphicData uri="http://schemas.openxmlformats.org/drawingml/2006/table">
            <a:tbl>
              <a:tblPr firstRow="1" bandRow="1">
                <a:tableStyleId>{7DF18680-E054-41AD-8BC1-D1AEF772440D}</a:tableStyleId>
              </a:tblPr>
              <a:tblGrid>
                <a:gridCol w="1548190">
                  <a:extLst>
                    <a:ext uri="{9D8B030D-6E8A-4147-A177-3AD203B41FA5}">
                      <a16:colId xmlns="" xmlns:a16="http://schemas.microsoft.com/office/drawing/2014/main" val="20000"/>
                    </a:ext>
                  </a:extLst>
                </a:gridCol>
                <a:gridCol w="2031999">
                  <a:extLst>
                    <a:ext uri="{9D8B030D-6E8A-4147-A177-3AD203B41FA5}">
                      <a16:colId xmlns="" xmlns:a16="http://schemas.microsoft.com/office/drawing/2014/main" val="20001"/>
                    </a:ext>
                  </a:extLst>
                </a:gridCol>
                <a:gridCol w="1838475">
                  <a:extLst>
                    <a:ext uri="{9D8B030D-6E8A-4147-A177-3AD203B41FA5}">
                      <a16:colId xmlns="" xmlns:a16="http://schemas.microsoft.com/office/drawing/2014/main" val="20002"/>
                    </a:ext>
                  </a:extLst>
                </a:gridCol>
                <a:gridCol w="2322285">
                  <a:extLst>
                    <a:ext uri="{9D8B030D-6E8A-4147-A177-3AD203B41FA5}">
                      <a16:colId xmlns="" xmlns:a16="http://schemas.microsoft.com/office/drawing/2014/main" val="20003"/>
                    </a:ext>
                  </a:extLst>
                </a:gridCol>
                <a:gridCol w="1644952">
                  <a:extLst>
                    <a:ext uri="{9D8B030D-6E8A-4147-A177-3AD203B41FA5}">
                      <a16:colId xmlns="" xmlns:a16="http://schemas.microsoft.com/office/drawing/2014/main" val="20004"/>
                    </a:ext>
                  </a:extLst>
                </a:gridCol>
                <a:gridCol w="1838478">
                  <a:extLst>
                    <a:ext uri="{9D8B030D-6E8A-4147-A177-3AD203B41FA5}">
                      <a16:colId xmlns="" xmlns:a16="http://schemas.microsoft.com/office/drawing/2014/main" val="20005"/>
                    </a:ext>
                  </a:extLst>
                </a:gridCol>
              </a:tblGrid>
              <a:tr h="370840">
                <a:tc>
                  <a:txBody>
                    <a:bodyPr/>
                    <a:lstStyle/>
                    <a:p>
                      <a:pPr algn="ctr"/>
                      <a:r>
                        <a:rPr lang="es-CL" dirty="0"/>
                        <a:t>El Llano</a:t>
                      </a:r>
                    </a:p>
                  </a:txBody>
                  <a:tcPr anchor="ctr"/>
                </a:tc>
                <a:tc>
                  <a:txBody>
                    <a:bodyPr/>
                    <a:lstStyle/>
                    <a:p>
                      <a:pPr algn="ctr"/>
                      <a:r>
                        <a:rPr lang="es-CL" dirty="0"/>
                        <a:t>El Principal</a:t>
                      </a:r>
                    </a:p>
                  </a:txBody>
                  <a:tcPr anchor="ctr"/>
                </a:tc>
                <a:tc>
                  <a:txBody>
                    <a:bodyPr/>
                    <a:lstStyle/>
                    <a:p>
                      <a:pPr algn="ctr"/>
                      <a:r>
                        <a:rPr lang="es-CL" dirty="0"/>
                        <a:t>Lo Arcaya</a:t>
                      </a:r>
                    </a:p>
                  </a:txBody>
                  <a:tcPr anchor="ctr"/>
                </a:tc>
                <a:tc>
                  <a:txBody>
                    <a:bodyPr/>
                    <a:lstStyle/>
                    <a:p>
                      <a:pPr algn="ctr"/>
                      <a:r>
                        <a:rPr lang="es-CL" dirty="0"/>
                        <a:t>Santos Rubio</a:t>
                      </a:r>
                    </a:p>
                  </a:txBody>
                  <a:tcPr anchor="ctr"/>
                </a:tc>
                <a:tc>
                  <a:txBody>
                    <a:bodyPr/>
                    <a:lstStyle/>
                    <a:p>
                      <a:pPr algn="ctr"/>
                      <a:r>
                        <a:rPr lang="es-CL" dirty="0"/>
                        <a:t>San Juan</a:t>
                      </a:r>
                    </a:p>
                  </a:txBody>
                  <a:tcPr anchor="ctr"/>
                </a:tc>
                <a:tc>
                  <a:txBody>
                    <a:bodyPr/>
                    <a:lstStyle/>
                    <a:p>
                      <a:pPr algn="ctr"/>
                      <a:r>
                        <a:rPr lang="es-CL" dirty="0"/>
                        <a:t>Total </a:t>
                      </a:r>
                    </a:p>
                  </a:txBody>
                  <a:tcPr anchor="ctr"/>
                </a:tc>
                <a:extLst>
                  <a:ext uri="{0D108BD9-81ED-4DB2-BD59-A6C34878D82A}">
                    <a16:rowId xmlns="" xmlns:a16="http://schemas.microsoft.com/office/drawing/2014/main" val="10000"/>
                  </a:ext>
                </a:extLst>
              </a:tr>
              <a:tr h="370840">
                <a:tc>
                  <a:txBody>
                    <a:bodyPr/>
                    <a:lstStyle/>
                    <a:p>
                      <a:pPr algn="ctr"/>
                      <a:r>
                        <a:rPr lang="es-CL" dirty="0"/>
                        <a:t>308</a:t>
                      </a:r>
                    </a:p>
                  </a:txBody>
                  <a:tcPr anchor="ctr"/>
                </a:tc>
                <a:tc>
                  <a:txBody>
                    <a:bodyPr/>
                    <a:lstStyle/>
                    <a:p>
                      <a:pPr algn="ctr"/>
                      <a:r>
                        <a:rPr lang="es-CL" dirty="0"/>
                        <a:t>585</a:t>
                      </a:r>
                    </a:p>
                  </a:txBody>
                  <a:tcPr anchor="ctr"/>
                </a:tc>
                <a:tc>
                  <a:txBody>
                    <a:bodyPr/>
                    <a:lstStyle/>
                    <a:p>
                      <a:pPr algn="ctr"/>
                      <a:r>
                        <a:rPr lang="es-CL" dirty="0"/>
                        <a:t>317</a:t>
                      </a:r>
                    </a:p>
                  </a:txBody>
                  <a:tcPr anchor="ctr"/>
                </a:tc>
                <a:tc>
                  <a:txBody>
                    <a:bodyPr/>
                    <a:lstStyle/>
                    <a:p>
                      <a:pPr algn="ctr"/>
                      <a:r>
                        <a:rPr lang="es-CL" dirty="0"/>
                        <a:t>251</a:t>
                      </a:r>
                    </a:p>
                  </a:txBody>
                  <a:tcPr anchor="ctr"/>
                </a:tc>
                <a:tc>
                  <a:txBody>
                    <a:bodyPr/>
                    <a:lstStyle/>
                    <a:p>
                      <a:pPr algn="ctr"/>
                      <a:r>
                        <a:rPr lang="es-CL" dirty="0"/>
                        <a:t>70</a:t>
                      </a:r>
                    </a:p>
                  </a:txBody>
                  <a:tcPr anchor="ctr"/>
                </a:tc>
                <a:tc>
                  <a:txBody>
                    <a:bodyPr/>
                    <a:lstStyle/>
                    <a:p>
                      <a:pPr algn="ctr"/>
                      <a:r>
                        <a:rPr lang="es-CL" sz="2500" b="1" dirty="0"/>
                        <a:t>1531</a:t>
                      </a:r>
                    </a:p>
                  </a:txBody>
                  <a:tcPr anchor="ctr"/>
                </a:tc>
                <a:extLst>
                  <a:ext uri="{0D108BD9-81ED-4DB2-BD59-A6C34878D82A}">
                    <a16:rowId xmlns="" xmlns:a16="http://schemas.microsoft.com/office/drawing/2014/main" val="10001"/>
                  </a:ext>
                </a:extLst>
              </a:tr>
            </a:tbl>
          </a:graphicData>
        </a:graphic>
      </p:graphicFrame>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2184" y="1476374"/>
            <a:ext cx="3487731" cy="23412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6410592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9 Gráfico"/>
          <p:cNvGraphicFramePr>
            <a:graphicFrameLocks/>
          </p:cNvGraphicFramePr>
          <p:nvPr>
            <p:extLst>
              <p:ext uri="{D42A27DB-BD31-4B8C-83A1-F6EECF244321}">
                <p14:modId xmlns:p14="http://schemas.microsoft.com/office/powerpoint/2010/main" val="3210398860"/>
              </p:ext>
            </p:extLst>
          </p:nvPr>
        </p:nvGraphicFramePr>
        <p:xfrm>
          <a:off x="0" y="255639"/>
          <a:ext cx="7920111" cy="3627044"/>
        </p:xfrm>
        <a:graphic>
          <a:graphicData uri="http://schemas.openxmlformats.org/drawingml/2006/chart">
            <c:chart xmlns:c="http://schemas.openxmlformats.org/drawingml/2006/chart" xmlns:r="http://schemas.openxmlformats.org/officeDocument/2006/relationships" r:id="rId2"/>
          </a:graphicData>
        </a:graphic>
      </p:graphicFrame>
      <p:sp>
        <p:nvSpPr>
          <p:cNvPr id="3" name="4 CuadroTexto"/>
          <p:cNvSpPr txBox="1"/>
          <p:nvPr/>
        </p:nvSpPr>
        <p:spPr>
          <a:xfrm>
            <a:off x="5571271" y="4268763"/>
            <a:ext cx="6048672"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es-CL" b="1" dirty="0"/>
          </a:p>
          <a:p>
            <a:pPr algn="ctr"/>
            <a:r>
              <a:rPr lang="es-CL" b="1" dirty="0"/>
              <a:t>Aparición temprana de consumo de drogas en jóvenes</a:t>
            </a:r>
          </a:p>
          <a:p>
            <a:pPr algn="ctr"/>
            <a:endParaRPr lang="es-CL" b="1" dirty="0"/>
          </a:p>
        </p:txBody>
      </p:sp>
      <p:sp>
        <p:nvSpPr>
          <p:cNvPr id="4" name="2 Cruz"/>
          <p:cNvSpPr/>
          <p:nvPr/>
        </p:nvSpPr>
        <p:spPr>
          <a:xfrm>
            <a:off x="3383991" y="4256860"/>
            <a:ext cx="1152128" cy="1224136"/>
          </a:xfrm>
          <a:prstGeom prst="plus">
            <a:avLst>
              <a:gd name="adj" fmla="val 34477"/>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1284932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986930" y="576703"/>
            <a:ext cx="10058430" cy="1058214"/>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CL" b="1" dirty="0"/>
              <a:t>Estudiantes en clases</a:t>
            </a:r>
          </a:p>
        </p:txBody>
      </p:sp>
      <p:grpSp>
        <p:nvGrpSpPr>
          <p:cNvPr id="3" name="95 Grupo"/>
          <p:cNvGrpSpPr/>
          <p:nvPr/>
        </p:nvGrpSpPr>
        <p:grpSpPr>
          <a:xfrm>
            <a:off x="1317787" y="1341728"/>
            <a:ext cx="9397217" cy="3642279"/>
            <a:chOff x="971600" y="545587"/>
            <a:chExt cx="7147984" cy="2953604"/>
          </a:xfrm>
        </p:grpSpPr>
        <p:pic>
          <p:nvPicPr>
            <p:cNvPr id="4" name="Picture 6" descr="http://3.bp.blogspot.com/-qxRXJ2umMS4/UfsWLCscQFI/AAAAAAAA7Y0/RAtUwjH98PI/s1600/Figuras8003ajhjik.JP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600" y="554928"/>
              <a:ext cx="667261" cy="690450"/>
            </a:xfrm>
            <a:prstGeom prst="rect">
              <a:avLst/>
            </a:prstGeom>
            <a:ln/>
            <a:extLst/>
          </p:spPr>
          <p:style>
            <a:lnRef idx="2">
              <a:schemeClr val="accent2"/>
            </a:lnRef>
            <a:fillRef idx="1">
              <a:schemeClr val="lt1"/>
            </a:fillRef>
            <a:effectRef idx="0">
              <a:schemeClr val="accent2"/>
            </a:effectRef>
            <a:fontRef idx="minor">
              <a:schemeClr val="dk1"/>
            </a:fontRef>
          </p:style>
        </p:pic>
        <p:pic>
          <p:nvPicPr>
            <p:cNvPr id="5" name="Picture 4" descr="http://lh5.ggpht.com/_rDqx_rdtBPg/SuhUTsRq7nI/AAAAAAAAOHA/a7wtzylxDgg/Imagen58.png.jpg?imgmax=640"/>
            <p:cNvPicPr>
              <a:picLocks noChangeAspect="1" noChangeArrowheads="1"/>
            </p:cNvPicPr>
            <p:nvPr/>
          </p:nvPicPr>
          <p:blipFill>
            <a:blip r:embed="rId3" cstate="print">
              <a:clrChange>
                <a:clrFrom>
                  <a:srgbClr val="FEFEFE"/>
                </a:clrFrom>
                <a:clrTo>
                  <a:srgbClr val="FEFEFE">
                    <a:alpha val="0"/>
                  </a:srgbClr>
                </a:clrTo>
              </a:clrChange>
              <a:duotone>
                <a:prstClr val="black"/>
                <a:srgbClr val="FF9933">
                  <a:tint val="45000"/>
                  <a:satMod val="400000"/>
                </a:srgb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599871" y="2026827"/>
              <a:ext cx="687420" cy="704578"/>
            </a:xfrm>
            <a:prstGeom prst="rect">
              <a:avLst/>
            </a:prstGeom>
            <a:ln/>
            <a:extLst/>
          </p:spPr>
          <p:style>
            <a:lnRef idx="2">
              <a:schemeClr val="accent2"/>
            </a:lnRef>
            <a:fillRef idx="1">
              <a:schemeClr val="lt1"/>
            </a:fillRef>
            <a:effectRef idx="0">
              <a:schemeClr val="accent2"/>
            </a:effectRef>
            <a:fontRef idx="minor">
              <a:schemeClr val="dk1"/>
            </a:fontRef>
          </p:style>
        </p:pic>
        <p:pic>
          <p:nvPicPr>
            <p:cNvPr id="6" name="Picture 6" descr="http://3.bp.blogspot.com/-qxRXJ2umMS4/UfsWLCscQFI/AAAAAAAA7Y0/RAtUwjH98PI/s1600/Figuras8003ajhjik.JPG"/>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28170" y="552546"/>
              <a:ext cx="646276" cy="668737"/>
            </a:xfrm>
            <a:prstGeom prst="rect">
              <a:avLst/>
            </a:prstGeom>
            <a:ln/>
            <a:extLst/>
          </p:spPr>
          <p:style>
            <a:lnRef idx="2">
              <a:schemeClr val="accent2"/>
            </a:lnRef>
            <a:fillRef idx="1">
              <a:schemeClr val="lt1"/>
            </a:fillRef>
            <a:effectRef idx="0">
              <a:schemeClr val="accent2"/>
            </a:effectRef>
            <a:fontRef idx="minor">
              <a:schemeClr val="dk1"/>
            </a:fontRef>
          </p:style>
        </p:pic>
        <p:pic>
          <p:nvPicPr>
            <p:cNvPr id="7" name="Picture 6" descr="http://3.bp.blogspot.com/-qxRXJ2umMS4/UfsWLCscQFI/AAAAAAAA7Y0/RAtUwjH98PI/s1600/Figuras8003ajhjik.JP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2322" y="1305105"/>
              <a:ext cx="648072" cy="670595"/>
            </a:xfrm>
            <a:prstGeom prst="rect">
              <a:avLst/>
            </a:prstGeom>
            <a:ln/>
            <a:extLst/>
          </p:spPr>
          <p:style>
            <a:lnRef idx="2">
              <a:schemeClr val="accent2"/>
            </a:lnRef>
            <a:fillRef idx="1">
              <a:schemeClr val="lt1"/>
            </a:fillRef>
            <a:effectRef idx="0">
              <a:schemeClr val="accent2"/>
            </a:effectRef>
            <a:fontRef idx="minor">
              <a:schemeClr val="dk1"/>
            </a:fontRef>
          </p:style>
        </p:pic>
        <p:pic>
          <p:nvPicPr>
            <p:cNvPr id="8" name="Picture 6" descr="http://3.bp.blogspot.com/-qxRXJ2umMS4/UfsWLCscQFI/AAAAAAAA7Y0/RAtUwjH98PI/s1600/Figuras8003ajhjik.JPG"/>
            <p:cNvPicPr>
              <a:picLocks noChangeAspect="1" noChangeArrowheads="1"/>
            </p:cNvPicPr>
            <p:nvPr/>
          </p:nvPicPr>
          <p:blipFill>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2241" y="1298348"/>
              <a:ext cx="648109" cy="682379"/>
            </a:xfrm>
            <a:prstGeom prst="rect">
              <a:avLst/>
            </a:prstGeom>
            <a:ln/>
            <a:extLst/>
          </p:spPr>
          <p:style>
            <a:lnRef idx="2">
              <a:schemeClr val="accent2"/>
            </a:lnRef>
            <a:fillRef idx="1">
              <a:schemeClr val="lt1"/>
            </a:fillRef>
            <a:effectRef idx="0">
              <a:schemeClr val="accent2"/>
            </a:effectRef>
            <a:fontRef idx="minor">
              <a:schemeClr val="dk1"/>
            </a:fontRef>
          </p:style>
        </p:pic>
        <p:pic>
          <p:nvPicPr>
            <p:cNvPr id="9" name="Picture 6" descr="http://3.bp.blogspot.com/-qxRXJ2umMS4/UfsWLCscQFI/AAAAAAAA7Y0/RAtUwjH98PI/s1600/Figuras8003ajhjik.JPG"/>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432" y="545587"/>
              <a:ext cx="653002" cy="675696"/>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0" name="Picture 6" descr="http://3.bp.blogspot.com/-qxRXJ2umMS4/UfsWLCscQFI/AAAAAAAA7Y0/RAtUwjH98PI/s1600/Figuras8003ajhjik.JPG"/>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2241" y="559799"/>
              <a:ext cx="648110" cy="670635"/>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1" name="Picture 6" descr="http://3.bp.blogspot.com/-qxRXJ2umMS4/UfsWLCscQFI/AAAAAAAA7Y0/RAtUwjH98PI/s1600/Figuras8003ajhjik.JPG"/>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28172" y="1300080"/>
              <a:ext cx="657786" cy="680647"/>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2" name="Picture 6" descr="http://3.bp.blogspot.com/-qxRXJ2umMS4/UfsWLCscQFI/AAAAAAAA7Y0/RAtUwjH98PI/s1600/Figuras8003ajhjik.JP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37883" y="556519"/>
              <a:ext cx="670930" cy="694247"/>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3" name="Picture 6" descr="http://3.bp.blogspot.com/-qxRXJ2umMS4/UfsWLCscQFI/AAAAAAAA7Y0/RAtUwjH98PI/s1600/Figuras8003ajhjik.JPG"/>
            <p:cNvPicPr>
              <a:picLocks noChangeAspect="1" noChangeArrowheads="1"/>
            </p:cNvPicPr>
            <p:nvPr/>
          </p:nvPicPr>
          <p:blipFill>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2321" y="559800"/>
              <a:ext cx="648072" cy="670595"/>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4" name="Picture 6" descr="http://3.bp.blogspot.com/-qxRXJ2umMS4/UfsWLCscQFI/AAAAAAAA7Y0/RAtUwjH98PI/s1600/Figuras8003ajhjik.JPG"/>
            <p:cNvPicPr>
              <a:picLocks noChangeAspect="1" noChangeArrowheads="1"/>
            </p:cNvPicPr>
            <p:nvPr/>
          </p:nvPicPr>
          <p:blipFill>
            <a:blip r:embed="rId1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0087" y="545761"/>
              <a:ext cx="665315" cy="688438"/>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5" name="Picture 6" descr="http://3.bp.blogspot.com/-qxRXJ2umMS4/UfsWLCscQFI/AAAAAAAA7Y0/RAtUwjH98PI/s1600/Figuras8003ajhjik.JPG"/>
            <p:cNvPicPr>
              <a:picLocks noChangeAspect="1" noChangeArrowheads="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5145" y="545587"/>
              <a:ext cx="662029" cy="685037"/>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6" name="Picture 6" descr="http://3.bp.blogspot.com/-qxRXJ2umMS4/UfsWLCscQFI/AAAAAAAA7Y0/RAtUwjH98PI/s1600/Figuras8003ajhjik.JP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27302" y="1290275"/>
              <a:ext cx="667262" cy="690451"/>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7" name="Picture 6" descr="http://3.bp.blogspot.com/-qxRXJ2umMS4/UfsWLCscQFI/AAAAAAAA7Y0/RAtUwjH98PI/s1600/Figuras8003ajhjik.JPG"/>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15145" y="1274254"/>
              <a:ext cx="672145" cy="695505"/>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8" name="Picture 6" descr="http://3.bp.blogspot.com/-qxRXJ2umMS4/UfsWLCscQFI/AAAAAAAA7Y0/RAtUwjH98PI/s1600/Figuras8003ajhjik.JPG"/>
            <p:cNvPicPr>
              <a:picLocks noChangeAspect="1" noChangeArrowheads="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1600" y="1253855"/>
              <a:ext cx="667262" cy="690451"/>
            </a:xfrm>
            <a:prstGeom prst="rect">
              <a:avLst/>
            </a:prstGeom>
            <a:ln/>
            <a:extLst/>
          </p:spPr>
          <p:style>
            <a:lnRef idx="2">
              <a:schemeClr val="accent2"/>
            </a:lnRef>
            <a:fillRef idx="1">
              <a:schemeClr val="lt1"/>
            </a:fillRef>
            <a:effectRef idx="0">
              <a:schemeClr val="accent2"/>
            </a:effectRef>
            <a:fontRef idx="minor">
              <a:schemeClr val="dk1"/>
            </a:fontRef>
          </p:style>
        </p:pic>
        <p:pic>
          <p:nvPicPr>
            <p:cNvPr id="19" name="Picture 6" descr="http://3.bp.blogspot.com/-qxRXJ2umMS4/UfsWLCscQFI/AAAAAAAA7Y0/RAtUwjH98PI/s1600/Figuras8003ajhjik.JPG"/>
            <p:cNvPicPr>
              <a:picLocks noChangeAspect="1" noChangeArrowheads="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91679" y="1274252"/>
              <a:ext cx="667261" cy="690450"/>
            </a:xfrm>
            <a:prstGeom prst="rect">
              <a:avLst/>
            </a:prstGeom>
            <a:ln/>
            <a:extLst/>
          </p:spPr>
          <p:style>
            <a:lnRef idx="2">
              <a:schemeClr val="accent2"/>
            </a:lnRef>
            <a:fillRef idx="1">
              <a:schemeClr val="lt1"/>
            </a:fillRef>
            <a:effectRef idx="0">
              <a:schemeClr val="accent2"/>
            </a:effectRef>
            <a:fontRef idx="minor">
              <a:schemeClr val="dk1"/>
            </a:fontRef>
          </p:style>
        </p:pic>
        <p:pic>
          <p:nvPicPr>
            <p:cNvPr id="20" name="Picture 6" descr="http://3.bp.blogspot.com/-qxRXJ2umMS4/UfsWLCscQFI/AAAAAAAA7Y0/RAtUwjH98PI/s1600/Figuras8003ajhjik.JPG"/>
            <p:cNvPicPr>
              <a:picLocks noChangeAspect="1" noChangeArrowheads="1"/>
            </p:cNvPicPr>
            <p:nvPr/>
          </p:nvPicPr>
          <p:blipFill>
            <a:blip r:embed="rId1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06874" y="1274252"/>
              <a:ext cx="672147" cy="695507"/>
            </a:xfrm>
            <a:prstGeom prst="rect">
              <a:avLst/>
            </a:prstGeom>
            <a:ln/>
            <a:extLst/>
          </p:spPr>
          <p:style>
            <a:lnRef idx="2">
              <a:schemeClr val="accent2"/>
            </a:lnRef>
            <a:fillRef idx="1">
              <a:schemeClr val="lt1"/>
            </a:fillRef>
            <a:effectRef idx="0">
              <a:schemeClr val="accent2"/>
            </a:effectRef>
            <a:fontRef idx="minor">
              <a:schemeClr val="dk1"/>
            </a:fontRef>
          </p:style>
        </p:pic>
        <p:pic>
          <p:nvPicPr>
            <p:cNvPr id="21" name="Picture 6" descr="http://3.bp.blogspot.com/-qxRXJ2umMS4/UfsWLCscQFI/AAAAAAAA7Y0/RAtUwjH98PI/s1600/Figuras8003ajhjik.JP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37884" y="1274253"/>
              <a:ext cx="670930" cy="694248"/>
            </a:xfrm>
            <a:prstGeom prst="rect">
              <a:avLst/>
            </a:prstGeom>
            <a:ln/>
            <a:extLst/>
          </p:spPr>
          <p:style>
            <a:lnRef idx="2">
              <a:schemeClr val="accent2"/>
            </a:lnRef>
            <a:fillRef idx="1">
              <a:schemeClr val="lt1"/>
            </a:fillRef>
            <a:effectRef idx="0">
              <a:schemeClr val="accent2"/>
            </a:effectRef>
            <a:fontRef idx="minor">
              <a:schemeClr val="dk1"/>
            </a:fontRef>
          </p:style>
        </p:pic>
        <p:pic>
          <p:nvPicPr>
            <p:cNvPr id="22" name="Picture 6" descr="http://3.bp.blogspot.com/-qxRXJ2umMS4/UfsWLCscQFI/AAAAAAAA7Y0/RAtUwjH98PI/s1600/Figuras8003ajhjik.JPG"/>
            <p:cNvPicPr>
              <a:picLocks noChangeAspect="1" noChangeArrowheads="1"/>
            </p:cNvPicPr>
            <p:nvPr/>
          </p:nvPicPr>
          <p:blipFill>
            <a:blip r:embed="rId1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80087" y="1274254"/>
              <a:ext cx="667260" cy="690449"/>
            </a:xfrm>
            <a:prstGeom prst="rect">
              <a:avLst/>
            </a:prstGeom>
            <a:ln/>
            <a:extLst/>
          </p:spPr>
          <p:style>
            <a:lnRef idx="2">
              <a:schemeClr val="accent2"/>
            </a:lnRef>
            <a:fillRef idx="1">
              <a:schemeClr val="lt1"/>
            </a:fillRef>
            <a:effectRef idx="0">
              <a:schemeClr val="accent2"/>
            </a:effectRef>
            <a:fontRef idx="minor">
              <a:schemeClr val="dk1"/>
            </a:fontRef>
          </p:style>
        </p:pic>
        <p:pic>
          <p:nvPicPr>
            <p:cNvPr id="23" name="Picture 4" descr="http://lh5.ggpht.com/_rDqx_rdtBPg/SuhUTsRq7nI/AAAAAAAAOHA/a7wtzylxDgg/Imagen58.png.jpg?imgmax=640"/>
            <p:cNvPicPr>
              <a:picLocks noChangeAspect="1" noChangeArrowheads="1"/>
            </p:cNvPicPr>
            <p:nvPr/>
          </p:nvPicPr>
          <p:blipFill>
            <a:blip r:embed="rId16" cstate="print">
              <a:clrChange>
                <a:clrFrom>
                  <a:srgbClr val="FEFEFE"/>
                </a:clrFrom>
                <a:clrTo>
                  <a:srgbClr val="FEFEFE">
                    <a:alpha val="0"/>
                  </a:srgbClr>
                </a:clrTo>
              </a:clrChange>
              <a:duotone>
                <a:prstClr val="black"/>
                <a:srgbClr val="FF9933">
                  <a:tint val="45000"/>
                  <a:satMod val="400000"/>
                </a:srgbClr>
              </a:duotone>
              <a:extLst>
                <a:ext uri="{BEBA8EAE-BF5A-486C-A8C5-ECC9F3942E4B}">
                  <a14:imgProps xmlns:a14="http://schemas.microsoft.com/office/drawing/2010/main">
                    <a14:imgLayer r:embed="rId1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880089" y="2014291"/>
              <a:ext cx="667259" cy="717113"/>
            </a:xfrm>
            <a:prstGeom prst="rect">
              <a:avLst/>
            </a:prstGeom>
            <a:ln/>
            <a:extLst/>
          </p:spPr>
          <p:style>
            <a:lnRef idx="2">
              <a:schemeClr val="accent2"/>
            </a:lnRef>
            <a:fillRef idx="1">
              <a:schemeClr val="lt1"/>
            </a:fillRef>
            <a:effectRef idx="0">
              <a:schemeClr val="accent2"/>
            </a:effectRef>
            <a:fontRef idx="minor">
              <a:schemeClr val="dk1"/>
            </a:fontRef>
          </p:style>
        </p:pic>
        <p:pic>
          <p:nvPicPr>
            <p:cNvPr id="24" name="Picture 4" descr="http://lh5.ggpht.com/_rDqx_rdtBPg/SuhUTsRq7nI/AAAAAAAAOHA/a7wtzylxDgg/Imagen58.png.jpg?imgmax=640"/>
            <p:cNvPicPr>
              <a:picLocks noChangeAspect="1" noChangeArrowheads="1"/>
            </p:cNvPicPr>
            <p:nvPr/>
          </p:nvPicPr>
          <p:blipFill>
            <a:blip r:embed="rId18" cstate="print">
              <a:clrChange>
                <a:clrFrom>
                  <a:srgbClr val="FEFEFE"/>
                </a:clrFrom>
                <a:clrTo>
                  <a:srgbClr val="FEFEFE">
                    <a:alpha val="0"/>
                  </a:srgbClr>
                </a:clrTo>
              </a:clrChange>
              <a:duotone>
                <a:prstClr val="black"/>
                <a:srgbClr val="FF9933">
                  <a:tint val="45000"/>
                  <a:satMod val="400000"/>
                </a:srgbClr>
              </a:duotone>
              <a:extLst>
                <a:ext uri="{BEBA8EAE-BF5A-486C-A8C5-ECC9F3942E4B}">
                  <a14:imgProps xmlns:a14="http://schemas.microsoft.com/office/drawing/2010/main">
                    <a14:imgLayer r:embed="rId19">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86992" y="1993804"/>
              <a:ext cx="651870" cy="737600"/>
            </a:xfrm>
            <a:prstGeom prst="rect">
              <a:avLst/>
            </a:prstGeom>
            <a:ln/>
            <a:extLst/>
          </p:spPr>
          <p:style>
            <a:lnRef idx="2">
              <a:schemeClr val="accent2"/>
            </a:lnRef>
            <a:fillRef idx="1">
              <a:schemeClr val="lt1"/>
            </a:fillRef>
            <a:effectRef idx="0">
              <a:schemeClr val="accent2"/>
            </a:effectRef>
            <a:fontRef idx="minor">
              <a:schemeClr val="dk1"/>
            </a:fontRef>
          </p:style>
        </p:pic>
        <p:pic>
          <p:nvPicPr>
            <p:cNvPr id="25" name="Picture 4" descr="http://lh5.ggpht.com/_rDqx_rdtBPg/SuhUTsRq7nI/AAAAAAAAOHA/a7wtzylxDgg/Imagen58.png.jpg?imgmax=640"/>
            <p:cNvPicPr>
              <a:picLocks noChangeAspect="1" noChangeArrowheads="1"/>
            </p:cNvPicPr>
            <p:nvPr/>
          </p:nvPicPr>
          <p:blipFill>
            <a:blip r:embed="rId20" cstate="print">
              <a:clrChange>
                <a:clrFrom>
                  <a:srgbClr val="FEFEFE"/>
                </a:clrFrom>
                <a:clrTo>
                  <a:srgbClr val="FEFEFE">
                    <a:alpha val="0"/>
                  </a:srgbClr>
                </a:clrTo>
              </a:clrChange>
              <a:duotone>
                <a:prstClr val="black"/>
                <a:srgbClr val="FF9933">
                  <a:tint val="45000"/>
                  <a:satMod val="400000"/>
                </a:srgbClr>
              </a:duotone>
              <a:extLst>
                <a:ext uri="{BEBA8EAE-BF5A-486C-A8C5-ECC9F3942E4B}">
                  <a14:imgProps xmlns:a14="http://schemas.microsoft.com/office/drawing/2010/main">
                    <a14:imgLayer r:embed="rId2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691681" y="1993804"/>
              <a:ext cx="667260" cy="737600"/>
            </a:xfrm>
            <a:prstGeom prst="rect">
              <a:avLst/>
            </a:prstGeom>
            <a:ln/>
            <a:extLst/>
          </p:spPr>
          <p:style>
            <a:lnRef idx="2">
              <a:schemeClr val="accent2"/>
            </a:lnRef>
            <a:fillRef idx="1">
              <a:schemeClr val="lt1"/>
            </a:fillRef>
            <a:effectRef idx="0">
              <a:schemeClr val="accent2"/>
            </a:effectRef>
            <a:fontRef idx="minor">
              <a:schemeClr val="dk1"/>
            </a:fontRef>
          </p:style>
        </p:pic>
        <p:pic>
          <p:nvPicPr>
            <p:cNvPr id="26" name="Picture 4" descr="http://lh5.ggpht.com/_rDqx_rdtBPg/SuhUTsRq7nI/AAAAAAAAOHA/a7wtzylxDgg/Imagen58.png.jpg?imgmax=640"/>
            <p:cNvPicPr>
              <a:picLocks noChangeAspect="1" noChangeArrowheads="1"/>
            </p:cNvPicPr>
            <p:nvPr/>
          </p:nvPicPr>
          <p:blipFill>
            <a:blip r:embed="rId22" cstate="print">
              <a:clrChange>
                <a:clrFrom>
                  <a:srgbClr val="FEFEFE"/>
                </a:clrFrom>
                <a:clrTo>
                  <a:srgbClr val="FEFEFE">
                    <a:alpha val="0"/>
                  </a:srgbClr>
                </a:clrTo>
              </a:clrChange>
              <a:duotone>
                <a:prstClr val="black"/>
                <a:srgbClr val="FF9933">
                  <a:tint val="45000"/>
                  <a:satMod val="400000"/>
                </a:srgbClr>
              </a:duotone>
              <a:extLst>
                <a:ext uri="{BEBA8EAE-BF5A-486C-A8C5-ECC9F3942E4B}">
                  <a14:imgProps xmlns:a14="http://schemas.microsoft.com/office/drawing/2010/main">
                    <a14:imgLayer r:embed="rId2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419458" y="1993804"/>
              <a:ext cx="659563" cy="737600"/>
            </a:xfrm>
            <a:prstGeom prst="rect">
              <a:avLst/>
            </a:prstGeom>
            <a:ln/>
            <a:extLst/>
          </p:spPr>
          <p:style>
            <a:lnRef idx="2">
              <a:schemeClr val="accent2"/>
            </a:lnRef>
            <a:fillRef idx="1">
              <a:schemeClr val="lt1"/>
            </a:fillRef>
            <a:effectRef idx="0">
              <a:schemeClr val="accent2"/>
            </a:effectRef>
            <a:fontRef idx="minor">
              <a:schemeClr val="dk1"/>
            </a:fontRef>
          </p:style>
        </p:pic>
        <p:pic>
          <p:nvPicPr>
            <p:cNvPr id="27" name="Picture 4" descr="http://lh5.ggpht.com/_rDqx_rdtBPg/SuhUTsRq7nI/AAAAAAAAOHA/a7wtzylxDgg/Imagen58.png.jpg?imgmax=640"/>
            <p:cNvPicPr>
              <a:picLocks noChangeAspect="1" noChangeArrowheads="1"/>
            </p:cNvPicPr>
            <p:nvPr/>
          </p:nvPicPr>
          <p:blipFill>
            <a:blip r:embed="rId24" cstate="print">
              <a:clrChange>
                <a:clrFrom>
                  <a:srgbClr val="FEFEFE"/>
                </a:clrFrom>
                <a:clrTo>
                  <a:srgbClr val="FEFEFE">
                    <a:alpha val="0"/>
                  </a:srgbClr>
                </a:clrTo>
              </a:clrChange>
              <a:duotone>
                <a:prstClr val="black"/>
                <a:srgbClr val="FF9933">
                  <a:tint val="45000"/>
                  <a:satMod val="400000"/>
                </a:srgbClr>
              </a:duotone>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137883" y="2014291"/>
              <a:ext cx="670931" cy="717113"/>
            </a:xfrm>
            <a:prstGeom prst="rect">
              <a:avLst/>
            </a:prstGeom>
            <a:ln/>
            <a:extLst/>
          </p:spPr>
          <p:style>
            <a:lnRef idx="2">
              <a:schemeClr val="accent2"/>
            </a:lnRef>
            <a:fillRef idx="1">
              <a:schemeClr val="lt1"/>
            </a:fillRef>
            <a:effectRef idx="0">
              <a:schemeClr val="accent2"/>
            </a:effectRef>
            <a:fontRef idx="minor">
              <a:schemeClr val="dk1"/>
            </a:fontRef>
          </p:style>
        </p:pic>
        <p:pic>
          <p:nvPicPr>
            <p:cNvPr id="28"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27302" y="2026827"/>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29" name="Picture 6" descr="http://3.bp.blogspot.com/-qxRXJ2umMS4/UfsWLCscQFI/AAAAAAAA7Y0/RAtUwjH98PI/s1600/Figuras8003ajhjik.JP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91680" y="554928"/>
              <a:ext cx="667261" cy="690451"/>
            </a:xfrm>
            <a:prstGeom prst="rect">
              <a:avLst/>
            </a:prstGeom>
            <a:ln/>
            <a:extLst/>
          </p:spPr>
          <p:style>
            <a:lnRef idx="2">
              <a:schemeClr val="accent2"/>
            </a:lnRef>
            <a:fillRef idx="1">
              <a:schemeClr val="lt1"/>
            </a:fillRef>
            <a:effectRef idx="0">
              <a:schemeClr val="accent2"/>
            </a:effectRef>
            <a:fontRef idx="minor">
              <a:schemeClr val="dk1"/>
            </a:fontRef>
          </p:style>
        </p:pic>
        <p:pic>
          <p:nvPicPr>
            <p:cNvPr id="30" name="Picture 6" descr="http://3.bp.blogspot.com/-qxRXJ2umMS4/UfsWLCscQFI/AAAAAAAA7Y0/RAtUwjH98PI/s1600/Figuras8003ajhjik.JPG"/>
            <p:cNvPicPr>
              <a:picLocks noChangeAspect="1" noChangeArrowheads="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411760" y="556519"/>
              <a:ext cx="667261" cy="690451"/>
            </a:xfrm>
            <a:prstGeom prst="rect">
              <a:avLst/>
            </a:prstGeom>
            <a:ln/>
            <a:extLst/>
          </p:spPr>
          <p:style>
            <a:lnRef idx="2">
              <a:schemeClr val="accent2"/>
            </a:lnRef>
            <a:fillRef idx="1">
              <a:schemeClr val="lt1"/>
            </a:fillRef>
            <a:effectRef idx="0">
              <a:schemeClr val="accent2"/>
            </a:effectRef>
            <a:fontRef idx="minor">
              <a:schemeClr val="dk1"/>
            </a:fontRef>
          </p:style>
        </p:pic>
        <p:pic>
          <p:nvPicPr>
            <p:cNvPr id="31"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18696" y="2026827"/>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32"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32241" y="2026827"/>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33"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42726" y="2037779"/>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34"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52322" y="2777163"/>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35"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737552" y="2765521"/>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36"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86992" y="2777163"/>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37"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691678" y="2786013"/>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38"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06874" y="2786013"/>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39"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37883" y="2794613"/>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40"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878140" y="2794613"/>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41"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93961" y="2786013"/>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42"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327302" y="2786013"/>
              <a:ext cx="667262" cy="704578"/>
            </a:xfrm>
            <a:prstGeom prst="rect">
              <a:avLst/>
            </a:prstGeom>
            <a:ln/>
          </p:spPr>
          <p:style>
            <a:lnRef idx="2">
              <a:schemeClr val="accent2"/>
            </a:lnRef>
            <a:fillRef idx="1">
              <a:schemeClr val="lt1"/>
            </a:fillRef>
            <a:effectRef idx="0">
              <a:schemeClr val="accent2"/>
            </a:effectRef>
            <a:fontRef idx="minor">
              <a:schemeClr val="dk1"/>
            </a:fontRef>
          </p:style>
        </p:pic>
        <p:pic>
          <p:nvPicPr>
            <p:cNvPr id="43" name="Picture 2" descr="http://lh4.ggpht.com/_rDqx_rdtBPg/SuhUVtsBaAI/AAAAAAAAOHY/MUWyzy0YjRc/Imagen64.png.jpg?imgmax=640"/>
            <p:cNvPicPr>
              <a:picLocks noChangeAspect="1" noChangeArrowheads="1"/>
            </p:cNvPicPr>
            <p:nvPr/>
          </p:nvPicPr>
          <p:blipFill>
            <a:blip r:embed="rId26" cstate="print">
              <a:clrChange>
                <a:clrFrom>
                  <a:srgbClr val="F5F5F5"/>
                </a:clrFrom>
                <a:clrTo>
                  <a:srgbClr val="F5F5F5">
                    <a:alpha val="0"/>
                  </a:srgbClr>
                </a:clrTo>
              </a:clrChange>
              <a:duotone>
                <a:prstClr val="black"/>
                <a:srgbClr val="C00000">
                  <a:tint val="45000"/>
                  <a:satMod val="400000"/>
                </a:srgbClr>
              </a:duotone>
              <a:extLst>
                <a:ext uri="{BEBA8EAE-BF5A-486C-A8C5-ECC9F3942E4B}">
                  <a14:imgProps xmlns:a14="http://schemas.microsoft.com/office/drawing/2010/main">
                    <a14:imgLayer r:embed="rId27">
                      <a14:imgEffect>
                        <a14:artisticPhotocopy/>
                      </a14:imgEffect>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33925" y="2774121"/>
              <a:ext cx="667262" cy="704578"/>
            </a:xfrm>
            <a:prstGeom prst="rect">
              <a:avLst/>
            </a:prstGeom>
            <a:ln/>
          </p:spPr>
          <p:style>
            <a:lnRef idx="2">
              <a:schemeClr val="accent2"/>
            </a:lnRef>
            <a:fillRef idx="1">
              <a:schemeClr val="lt1"/>
            </a:fillRef>
            <a:effectRef idx="0">
              <a:schemeClr val="accent2"/>
            </a:effectRef>
            <a:fontRef idx="minor">
              <a:schemeClr val="dk1"/>
            </a:fontRef>
          </p:style>
        </p:pic>
      </p:grpSp>
      <p:sp>
        <p:nvSpPr>
          <p:cNvPr id="44" name="97 Rectángulo redondeado"/>
          <p:cNvSpPr/>
          <p:nvPr/>
        </p:nvSpPr>
        <p:spPr>
          <a:xfrm>
            <a:off x="1515285" y="5018917"/>
            <a:ext cx="9001721" cy="1433325"/>
          </a:xfrm>
          <a:prstGeom prst="roundRect">
            <a:avLst/>
          </a:prstGeom>
          <a:solidFill>
            <a:schemeClr val="tx1">
              <a:lumMod val="85000"/>
              <a:lumOff val="15000"/>
            </a:schemeClr>
          </a:solidFill>
          <a:ln w="57150">
            <a:solidFill>
              <a:schemeClr val="bg1">
                <a:lumMod val="9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En una sala de clases, </a:t>
            </a:r>
            <a:r>
              <a:rPr lang="es-CL" b="1" dirty="0"/>
              <a:t>el 50% tiene malnutrición por exceso </a:t>
            </a:r>
            <a:r>
              <a:rPr lang="es-CL" dirty="0"/>
              <a:t>(sobrepeso 6 y obesidad 14) </a:t>
            </a:r>
          </a:p>
        </p:txBody>
      </p:sp>
    </p:spTree>
    <p:extLst>
      <p:ext uri="{BB962C8B-B14F-4D97-AF65-F5344CB8AC3E}">
        <p14:creationId xmlns:p14="http://schemas.microsoft.com/office/powerpoint/2010/main" val="30292049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827434" cy="386544"/>
          </a:xfrm>
        </p:spPr>
        <p:txBody>
          <a:bodyPr>
            <a:normAutofit fontScale="90000"/>
          </a:bodyPr>
          <a:lstStyle/>
          <a:p>
            <a:r>
              <a:rPr lang="es-MX" dirty="0"/>
              <a:t>DIAGRAMA DE ESTABLECIMIENTOS DE SALUD</a:t>
            </a:r>
          </a:p>
        </p:txBody>
      </p:sp>
      <p:sp>
        <p:nvSpPr>
          <p:cNvPr id="4" name="Marcador de contenido 3"/>
          <p:cNvSpPr>
            <a:spLocks noGrp="1"/>
          </p:cNvSpPr>
          <p:nvPr>
            <p:ph idx="1"/>
          </p:nvPr>
        </p:nvSpPr>
        <p:spPr/>
        <p:txBody>
          <a:bodyPr/>
          <a:lstStyle/>
          <a:p>
            <a:endParaRPr lang="es-MX"/>
          </a:p>
        </p:txBody>
      </p:sp>
      <p:pic>
        <p:nvPicPr>
          <p:cNvPr id="3074" name="Picture 2" descr="https://upload.wikimedia.org/wikipedia/commons/f/fb/Establecimientos_Atencion_Primari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99" y="868998"/>
            <a:ext cx="12238892" cy="6120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0014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6701" y="2580823"/>
            <a:ext cx="8008582" cy="3700089"/>
          </a:xfrm>
          <a:prstGeom prst="rect">
            <a:avLst/>
          </a:prstGeom>
          <a:ln>
            <a:noFill/>
          </a:ln>
          <a:effectLst>
            <a:softEdge rad="112500"/>
          </a:effectLst>
        </p:spPr>
      </p:pic>
      <p:sp>
        <p:nvSpPr>
          <p:cNvPr id="3" name="Título 2"/>
          <p:cNvSpPr>
            <a:spLocks noGrp="1"/>
          </p:cNvSpPr>
          <p:nvPr>
            <p:ph type="title"/>
          </p:nvPr>
        </p:nvSpPr>
        <p:spPr/>
        <p:txBody>
          <a:bodyPr/>
          <a:lstStyle/>
          <a:p>
            <a:r>
              <a:rPr lang="es-MX" dirty="0"/>
              <a:t>Centro Rural de Especialidades de Santa Rita </a:t>
            </a:r>
          </a:p>
        </p:txBody>
      </p:sp>
      <p:sp>
        <p:nvSpPr>
          <p:cNvPr id="4" name="Marcador de contenido 3"/>
          <p:cNvSpPr>
            <a:spLocks noGrp="1"/>
          </p:cNvSpPr>
          <p:nvPr>
            <p:ph idx="1"/>
          </p:nvPr>
        </p:nvSpPr>
        <p:spPr>
          <a:xfrm>
            <a:off x="609600" y="1283078"/>
            <a:ext cx="10972800" cy="4843090"/>
          </a:xfrm>
        </p:spPr>
        <p:txBody>
          <a:bodyPr/>
          <a:lstStyle/>
          <a:p>
            <a:r>
              <a:rPr lang="es-MX" b="1" dirty="0"/>
              <a:t> </a:t>
            </a:r>
            <a:r>
              <a:rPr lang="es-ES" b="1" i="1" dirty="0"/>
              <a:t>“Mejorar la </a:t>
            </a:r>
            <a:r>
              <a:rPr lang="es-ES" b="1" i="1" dirty="0" err="1"/>
              <a:t>resolutividad</a:t>
            </a:r>
            <a:r>
              <a:rPr lang="es-ES" b="1" i="1" dirty="0"/>
              <a:t> de las prestaciones de salud de los usuarios inscritos en los centros de salud de la comuna de Pique”</a:t>
            </a:r>
            <a:endParaRPr lang="es-MX" dirty="0"/>
          </a:p>
          <a:p>
            <a:endParaRPr lang="es-MX" dirty="0"/>
          </a:p>
        </p:txBody>
      </p:sp>
    </p:spTree>
    <p:extLst>
      <p:ext uri="{BB962C8B-B14F-4D97-AF65-F5344CB8AC3E}">
        <p14:creationId xmlns:p14="http://schemas.microsoft.com/office/powerpoint/2010/main" val="298356999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200507881"/>
              </p:ext>
            </p:extLst>
          </p:nvPr>
        </p:nvGraphicFramePr>
        <p:xfrm>
          <a:off x="1" y="-2"/>
          <a:ext cx="12192001" cy="6469039"/>
        </p:xfrm>
        <a:graphic>
          <a:graphicData uri="http://schemas.openxmlformats.org/drawingml/2006/table">
            <a:tbl>
              <a:tblPr firstRow="1" firstCol="1" bandRow="1">
                <a:tableStyleId>{5C22544A-7EE6-4342-B048-85BDC9FD1C3A}</a:tableStyleId>
              </a:tblPr>
              <a:tblGrid>
                <a:gridCol w="3913159">
                  <a:extLst>
                    <a:ext uri="{9D8B030D-6E8A-4147-A177-3AD203B41FA5}">
                      <a16:colId xmlns="" xmlns:a16="http://schemas.microsoft.com/office/drawing/2014/main" val="20000"/>
                    </a:ext>
                  </a:extLst>
                </a:gridCol>
                <a:gridCol w="5279886">
                  <a:extLst>
                    <a:ext uri="{9D8B030D-6E8A-4147-A177-3AD203B41FA5}">
                      <a16:colId xmlns="" xmlns:a16="http://schemas.microsoft.com/office/drawing/2014/main" val="20001"/>
                    </a:ext>
                  </a:extLst>
                </a:gridCol>
                <a:gridCol w="2998956">
                  <a:extLst>
                    <a:ext uri="{9D8B030D-6E8A-4147-A177-3AD203B41FA5}">
                      <a16:colId xmlns="" xmlns:a16="http://schemas.microsoft.com/office/drawing/2014/main" val="20002"/>
                    </a:ext>
                  </a:extLst>
                </a:gridCol>
              </a:tblGrid>
              <a:tr h="461524">
                <a:tc>
                  <a:txBody>
                    <a:bodyPr/>
                    <a:lstStyle/>
                    <a:p>
                      <a:pPr>
                        <a:lnSpc>
                          <a:spcPct val="115000"/>
                        </a:lnSpc>
                        <a:spcBef>
                          <a:spcPts val="500"/>
                        </a:spcBef>
                        <a:spcAft>
                          <a:spcPts val="0"/>
                        </a:spcAft>
                      </a:pPr>
                      <a:r>
                        <a:rPr lang="es-ES" sz="2000" b="1" kern="1200" dirty="0">
                          <a:effectLst>
                            <a:outerShdw blurRad="38100" dist="38100" dir="2700000" algn="tl">
                              <a:srgbClr val="000000">
                                <a:alpha val="43137"/>
                              </a:srgbClr>
                            </a:outerShdw>
                          </a:effectLst>
                        </a:rPr>
                        <a:t>Servicio o Especialidad</a:t>
                      </a:r>
                      <a:endParaRPr lang="es-MX" sz="1800" b="1" dirty="0">
                        <a:effectLst>
                          <a:outerShdw blurRad="38100" dist="38100" dir="2700000" algn="tl">
                            <a:srgbClr val="000000">
                              <a:alpha val="43137"/>
                            </a:srgbClr>
                          </a:outerShdw>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2000" b="1" kern="1200">
                          <a:effectLst>
                            <a:outerShdw blurRad="38100" dist="38100" dir="2700000" algn="tl">
                              <a:srgbClr val="000000">
                                <a:alpha val="43137"/>
                              </a:srgbClr>
                            </a:outerShdw>
                          </a:effectLst>
                        </a:rPr>
                        <a:t>Funciones </a:t>
                      </a:r>
                      <a:endParaRPr lang="es-MX" sz="1800" b="1">
                        <a:effectLst>
                          <a:outerShdw blurRad="38100" dist="38100" dir="2700000" algn="tl">
                            <a:srgbClr val="000000">
                              <a:alpha val="43137"/>
                            </a:srgbClr>
                          </a:outerShdw>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2000" b="1" kern="1200" dirty="0">
                          <a:effectLst>
                            <a:outerShdw blurRad="38100" dist="38100" dir="2700000" algn="tl">
                              <a:srgbClr val="000000">
                                <a:alpha val="43137"/>
                              </a:srgbClr>
                            </a:outerShdw>
                          </a:effectLst>
                        </a:rPr>
                        <a:t>Plazo</a:t>
                      </a:r>
                      <a:endParaRPr lang="es-MX" sz="1800" b="1" dirty="0">
                        <a:effectLst>
                          <a:outerShdw blurRad="38100" dist="38100" dir="2700000" algn="tl">
                            <a:srgbClr val="000000">
                              <a:alpha val="43137"/>
                            </a:srgbClr>
                          </a:outerShdw>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0"/>
                  </a:ext>
                </a:extLst>
              </a:tr>
              <a:tr h="405907">
                <a:tc>
                  <a:txBody>
                    <a:bodyPr/>
                    <a:lstStyle/>
                    <a:p>
                      <a:pPr>
                        <a:lnSpc>
                          <a:spcPct val="115000"/>
                        </a:lnSpc>
                        <a:spcBef>
                          <a:spcPts val="500"/>
                        </a:spcBef>
                        <a:spcAft>
                          <a:spcPts val="0"/>
                        </a:spcAft>
                      </a:pPr>
                      <a:r>
                        <a:rPr lang="es-ES" sz="2000" kern="1200" dirty="0">
                          <a:effectLst/>
                        </a:rPr>
                        <a:t>Centro de Salud Mental COSAM</a:t>
                      </a:r>
                      <a:endParaRPr lang="es-MX" sz="20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400" kern="1200" dirty="0">
                          <a:effectLst/>
                        </a:rPr>
                        <a:t>Dar respuesta a los requerimientos de salud mental de la población </a:t>
                      </a:r>
                      <a:endParaRPr lang="es-MX" sz="14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800" kern="1200" dirty="0">
                          <a:effectLst/>
                        </a:rPr>
                        <a:t>En funciones</a:t>
                      </a:r>
                      <a:endParaRPr lang="es-MX" sz="1800" dirty="0">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1"/>
                  </a:ext>
                </a:extLst>
              </a:tr>
              <a:tr h="1272776">
                <a:tc>
                  <a:txBody>
                    <a:bodyPr/>
                    <a:lstStyle/>
                    <a:p>
                      <a:pPr>
                        <a:lnSpc>
                          <a:spcPct val="115000"/>
                        </a:lnSpc>
                        <a:spcBef>
                          <a:spcPts val="500"/>
                        </a:spcBef>
                        <a:spcAft>
                          <a:spcPts val="0"/>
                        </a:spcAft>
                      </a:pPr>
                      <a:r>
                        <a:rPr lang="es-ES" sz="2000" kern="1200" dirty="0">
                          <a:effectLst/>
                        </a:rPr>
                        <a:t>Centro comunitario de Rehabilitación </a:t>
                      </a:r>
                      <a:endParaRPr lang="es-MX" sz="20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marL="342900" lvl="0" indent="-342900">
                        <a:spcAft>
                          <a:spcPts val="0"/>
                        </a:spcAft>
                        <a:buFont typeface="Symbol" panose="05050102010706020507" pitchFamily="18" charset="2"/>
                        <a:buChar char=""/>
                      </a:pPr>
                      <a:r>
                        <a:rPr lang="es-ES" sz="1400" kern="1200" dirty="0">
                          <a:effectLst/>
                        </a:rPr>
                        <a:t>Rehabilitación Integral a pacientes adultos y adultos mayores con discapacidad física leve o moderada </a:t>
                      </a:r>
                      <a:endParaRPr lang="es-MX" sz="1400" dirty="0">
                        <a:effectLst/>
                      </a:endParaRPr>
                    </a:p>
                    <a:p>
                      <a:pPr marL="342900" lvl="0" indent="-342900">
                        <a:spcAft>
                          <a:spcPts val="0"/>
                        </a:spcAft>
                        <a:buFont typeface="Symbol" panose="05050102010706020507" pitchFamily="18" charset="2"/>
                        <a:buChar char=""/>
                      </a:pPr>
                      <a:r>
                        <a:rPr lang="es-ES" sz="1400" kern="1200" dirty="0">
                          <a:effectLst/>
                        </a:rPr>
                        <a:t>Rehabilitación Integral en adultos y adultos mayores con discapacidad severa</a:t>
                      </a:r>
                      <a:endParaRPr lang="es-MX" sz="1400" dirty="0">
                        <a:effectLst/>
                        <a:latin typeface="Times New Roman" panose="02020603050405020304" pitchFamily="18" charset="0"/>
                        <a:ea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800" kern="1200" dirty="0">
                          <a:effectLst/>
                        </a:rPr>
                        <a:t>mediano</a:t>
                      </a:r>
                      <a:endParaRPr lang="es-MX" sz="1800" dirty="0">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2"/>
                  </a:ext>
                </a:extLst>
              </a:tr>
              <a:tr h="405907">
                <a:tc>
                  <a:txBody>
                    <a:bodyPr/>
                    <a:lstStyle/>
                    <a:p>
                      <a:pPr>
                        <a:lnSpc>
                          <a:spcPct val="115000"/>
                        </a:lnSpc>
                        <a:spcBef>
                          <a:spcPts val="500"/>
                        </a:spcBef>
                        <a:spcAft>
                          <a:spcPts val="0"/>
                        </a:spcAft>
                      </a:pPr>
                      <a:r>
                        <a:rPr lang="es-ES" sz="2000" kern="1200" dirty="0">
                          <a:effectLst/>
                        </a:rPr>
                        <a:t>Unidad Ginecológica </a:t>
                      </a:r>
                      <a:endParaRPr lang="es-MX" sz="20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400" kern="1200" dirty="0">
                          <a:effectLst/>
                        </a:rPr>
                        <a:t>Toma de ecografías ginecológica y obstétrica</a:t>
                      </a:r>
                      <a:endParaRPr lang="es-MX" sz="14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800" kern="1200" dirty="0">
                          <a:effectLst/>
                        </a:rPr>
                        <a:t>En funciones </a:t>
                      </a:r>
                      <a:endParaRPr lang="es-MX" sz="1800" dirty="0">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3"/>
                  </a:ext>
                </a:extLst>
              </a:tr>
              <a:tr h="727301">
                <a:tc>
                  <a:txBody>
                    <a:bodyPr/>
                    <a:lstStyle/>
                    <a:p>
                      <a:pPr>
                        <a:lnSpc>
                          <a:spcPct val="115000"/>
                        </a:lnSpc>
                        <a:spcBef>
                          <a:spcPts val="500"/>
                        </a:spcBef>
                        <a:spcAft>
                          <a:spcPts val="0"/>
                        </a:spcAft>
                      </a:pPr>
                      <a:r>
                        <a:rPr lang="es-ES" sz="2000" kern="1200" dirty="0">
                          <a:effectLst/>
                        </a:rPr>
                        <a:t>Unidad de Adolescente</a:t>
                      </a:r>
                      <a:endParaRPr lang="es-MX" sz="20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marL="342900" lvl="0" indent="-342900">
                        <a:spcAft>
                          <a:spcPts val="0"/>
                        </a:spcAft>
                        <a:buFont typeface="Symbol" panose="05050102010706020507" pitchFamily="18" charset="2"/>
                        <a:buChar char=""/>
                      </a:pPr>
                      <a:r>
                        <a:rPr lang="es-ES" sz="1400" kern="1200" dirty="0">
                          <a:effectLst/>
                        </a:rPr>
                        <a:t>Consulta de regulación de la fecundidad</a:t>
                      </a:r>
                      <a:endParaRPr lang="es-MX" sz="1400" dirty="0">
                        <a:effectLst/>
                      </a:endParaRPr>
                    </a:p>
                    <a:p>
                      <a:pPr marL="342900" lvl="0" indent="-342900">
                        <a:spcAft>
                          <a:spcPts val="0"/>
                        </a:spcAft>
                        <a:buFont typeface="Symbol" panose="05050102010706020507" pitchFamily="18" charset="2"/>
                        <a:buChar char=""/>
                      </a:pPr>
                      <a:r>
                        <a:rPr lang="es-ES" sz="1400" kern="1200" dirty="0">
                          <a:effectLst/>
                        </a:rPr>
                        <a:t>Consejería en sexualidad responsable </a:t>
                      </a:r>
                      <a:endParaRPr lang="es-MX" sz="1400" dirty="0">
                        <a:effectLst/>
                        <a:latin typeface="Times New Roman" panose="02020603050405020304" pitchFamily="18" charset="0"/>
                        <a:ea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800" kern="1200" dirty="0">
                          <a:effectLst/>
                        </a:rPr>
                        <a:t>largo</a:t>
                      </a:r>
                      <a:endParaRPr lang="es-MX" sz="1800" dirty="0">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4"/>
                  </a:ext>
                </a:extLst>
              </a:tr>
              <a:tr h="757698">
                <a:tc>
                  <a:txBody>
                    <a:bodyPr/>
                    <a:lstStyle/>
                    <a:p>
                      <a:pPr>
                        <a:lnSpc>
                          <a:spcPct val="115000"/>
                        </a:lnSpc>
                        <a:spcBef>
                          <a:spcPts val="500"/>
                        </a:spcBef>
                        <a:spcAft>
                          <a:spcPts val="0"/>
                        </a:spcAft>
                      </a:pPr>
                      <a:r>
                        <a:rPr lang="es-ES" sz="2000" kern="1200" dirty="0">
                          <a:effectLst/>
                        </a:rPr>
                        <a:t>Sala de procedimiento de Cirugía Menor </a:t>
                      </a:r>
                      <a:endParaRPr lang="es-MX" sz="20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marL="342900" lvl="0" indent="-342900">
                        <a:spcAft>
                          <a:spcPts val="0"/>
                        </a:spcAft>
                        <a:buFont typeface="Symbol" panose="05050102010706020507" pitchFamily="18" charset="2"/>
                        <a:buChar char=""/>
                      </a:pPr>
                      <a:r>
                        <a:rPr lang="es-ES" sz="1400" kern="1200" dirty="0">
                          <a:effectLst/>
                        </a:rPr>
                        <a:t>Procedimientos de Cirugía Menor por Medico</a:t>
                      </a:r>
                      <a:endParaRPr lang="es-MX" sz="1400" dirty="0">
                        <a:effectLst/>
                      </a:endParaRPr>
                    </a:p>
                    <a:p>
                      <a:pPr marL="342900" lvl="0" indent="-342900">
                        <a:spcAft>
                          <a:spcPts val="0"/>
                        </a:spcAft>
                        <a:buFont typeface="Symbol" panose="05050102010706020507" pitchFamily="18" charset="2"/>
                        <a:buChar char=""/>
                      </a:pPr>
                      <a:r>
                        <a:rPr lang="es-ES" sz="1400" kern="1200" dirty="0">
                          <a:effectLst/>
                        </a:rPr>
                        <a:t>Inserción de Implante Subcutáneo</a:t>
                      </a:r>
                      <a:endParaRPr lang="es-MX" sz="1400" dirty="0">
                        <a:effectLst/>
                        <a:latin typeface="Times New Roman" panose="02020603050405020304" pitchFamily="18" charset="0"/>
                        <a:ea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800" kern="1200" dirty="0">
                          <a:effectLst/>
                        </a:rPr>
                        <a:t>En funciones</a:t>
                      </a:r>
                      <a:endParaRPr lang="es-MX" sz="1800" dirty="0">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5"/>
                  </a:ext>
                </a:extLst>
              </a:tr>
              <a:tr h="405907">
                <a:tc>
                  <a:txBody>
                    <a:bodyPr/>
                    <a:lstStyle/>
                    <a:p>
                      <a:pPr>
                        <a:lnSpc>
                          <a:spcPct val="115000"/>
                        </a:lnSpc>
                        <a:spcBef>
                          <a:spcPts val="500"/>
                        </a:spcBef>
                        <a:spcAft>
                          <a:spcPts val="0"/>
                        </a:spcAft>
                      </a:pPr>
                      <a:r>
                        <a:rPr lang="es-ES" sz="2000" kern="1200" dirty="0">
                          <a:effectLst/>
                        </a:rPr>
                        <a:t>Unidad Dental </a:t>
                      </a:r>
                      <a:endParaRPr lang="es-MX" sz="20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400" kern="1200" dirty="0">
                          <a:effectLst/>
                        </a:rPr>
                        <a:t>Consultas y tratamientos por Convenio de SSMSO</a:t>
                      </a:r>
                      <a:endParaRPr lang="es-MX" sz="14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800" kern="1200" dirty="0">
                          <a:effectLst/>
                        </a:rPr>
                        <a:t>mediano</a:t>
                      </a:r>
                      <a:endParaRPr lang="es-MX" sz="1800" dirty="0">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6"/>
                  </a:ext>
                </a:extLst>
              </a:tr>
              <a:tr h="909126">
                <a:tc>
                  <a:txBody>
                    <a:bodyPr/>
                    <a:lstStyle/>
                    <a:p>
                      <a:pPr>
                        <a:lnSpc>
                          <a:spcPct val="115000"/>
                        </a:lnSpc>
                        <a:spcBef>
                          <a:spcPts val="500"/>
                        </a:spcBef>
                        <a:spcAft>
                          <a:spcPts val="0"/>
                        </a:spcAft>
                      </a:pPr>
                      <a:r>
                        <a:rPr lang="es-ES" sz="2000" kern="1200" dirty="0">
                          <a:effectLst/>
                        </a:rPr>
                        <a:t>Unidad Primaria Oftalmológica  (UAPO)</a:t>
                      </a:r>
                      <a:endParaRPr lang="es-MX" sz="20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marL="342900" lvl="0" indent="-342900">
                        <a:spcAft>
                          <a:spcPts val="0"/>
                        </a:spcAft>
                        <a:buFont typeface="Symbol" panose="05050102010706020507" pitchFamily="18" charset="2"/>
                        <a:buChar char=""/>
                      </a:pPr>
                      <a:r>
                        <a:rPr lang="es-ES" sz="1400" kern="1200" dirty="0">
                          <a:effectLst/>
                        </a:rPr>
                        <a:t>Fondo de ojo</a:t>
                      </a:r>
                      <a:endParaRPr lang="es-MX" sz="1400" dirty="0">
                        <a:effectLst/>
                      </a:endParaRPr>
                    </a:p>
                    <a:p>
                      <a:pPr marL="342900" lvl="0" indent="-342900">
                        <a:spcAft>
                          <a:spcPts val="0"/>
                        </a:spcAft>
                        <a:buFont typeface="Symbol" panose="05050102010706020507" pitchFamily="18" charset="2"/>
                        <a:buChar char=""/>
                      </a:pPr>
                      <a:r>
                        <a:rPr lang="es-ES" sz="1400" kern="1200" dirty="0">
                          <a:effectLst/>
                        </a:rPr>
                        <a:t>Vicio refracción hasta 64 años </a:t>
                      </a:r>
                      <a:endParaRPr lang="es-MX" sz="1400" dirty="0">
                        <a:effectLst/>
                      </a:endParaRPr>
                    </a:p>
                    <a:p>
                      <a:pPr marL="342900" lvl="0" indent="-342900">
                        <a:spcAft>
                          <a:spcPts val="0"/>
                        </a:spcAft>
                        <a:buFont typeface="Symbol" panose="05050102010706020507" pitchFamily="18" charset="2"/>
                        <a:buChar char=""/>
                      </a:pPr>
                      <a:r>
                        <a:rPr lang="es-ES" sz="1400" kern="1200" dirty="0">
                          <a:effectLst/>
                        </a:rPr>
                        <a:t>Detección de patología oftalmológica</a:t>
                      </a:r>
                      <a:endParaRPr lang="es-MX" sz="1400" dirty="0">
                        <a:effectLst/>
                        <a:latin typeface="Times New Roman" panose="02020603050405020304" pitchFamily="18" charset="0"/>
                        <a:ea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800" kern="1200" dirty="0">
                          <a:effectLst/>
                        </a:rPr>
                        <a:t>mediano</a:t>
                      </a:r>
                      <a:endParaRPr lang="es-MX" sz="1800" dirty="0">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7"/>
                  </a:ext>
                </a:extLst>
              </a:tr>
              <a:tr h="395592">
                <a:tc>
                  <a:txBody>
                    <a:bodyPr/>
                    <a:lstStyle/>
                    <a:p>
                      <a:pPr>
                        <a:lnSpc>
                          <a:spcPct val="115000"/>
                        </a:lnSpc>
                        <a:spcBef>
                          <a:spcPts val="500"/>
                        </a:spcBef>
                        <a:spcAft>
                          <a:spcPts val="0"/>
                        </a:spcAft>
                      </a:pPr>
                      <a:r>
                        <a:rPr lang="es-ES" sz="2000" kern="1200" dirty="0">
                          <a:effectLst/>
                        </a:rPr>
                        <a:t>Consultas de especialidad </a:t>
                      </a:r>
                      <a:endParaRPr lang="es-MX" sz="20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marL="342900" lvl="0" indent="-342900">
                        <a:spcAft>
                          <a:spcPts val="0"/>
                        </a:spcAft>
                        <a:buFont typeface="Symbol" panose="05050102010706020507" pitchFamily="18" charset="2"/>
                        <a:buChar char=""/>
                      </a:pPr>
                      <a:r>
                        <a:rPr lang="es-ES" sz="1400" kern="1200" dirty="0">
                          <a:effectLst/>
                        </a:rPr>
                        <a:t>Tele dermatología </a:t>
                      </a:r>
                      <a:endParaRPr lang="es-MX" sz="1400" dirty="0">
                        <a:effectLst/>
                        <a:latin typeface="Times New Roman" panose="02020603050405020304" pitchFamily="18" charset="0"/>
                        <a:ea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800" kern="1200" dirty="0">
                          <a:effectLst/>
                        </a:rPr>
                        <a:t>corto</a:t>
                      </a:r>
                      <a:endParaRPr lang="es-MX" sz="1800" dirty="0">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8"/>
                  </a:ext>
                </a:extLst>
              </a:tr>
              <a:tr h="727301">
                <a:tc>
                  <a:txBody>
                    <a:bodyPr/>
                    <a:lstStyle/>
                    <a:p>
                      <a:pPr>
                        <a:lnSpc>
                          <a:spcPct val="115000"/>
                        </a:lnSpc>
                        <a:spcBef>
                          <a:spcPts val="500"/>
                        </a:spcBef>
                        <a:spcAft>
                          <a:spcPts val="0"/>
                        </a:spcAft>
                      </a:pPr>
                      <a:r>
                        <a:rPr lang="es-ES" sz="2000" kern="1200" dirty="0">
                          <a:effectLst/>
                        </a:rPr>
                        <a:t> </a:t>
                      </a:r>
                      <a:endParaRPr lang="es-MX" sz="2000" dirty="0">
                        <a:effectLst/>
                        <a:latin typeface="Calibri" panose="020F0502020204030204" pitchFamily="34" charset="0"/>
                        <a:ea typeface="MS Mincho"/>
                        <a:cs typeface="Times New Roman" panose="02020603050405020304" pitchFamily="18" charset="0"/>
                      </a:endParaRPr>
                    </a:p>
                  </a:txBody>
                  <a:tcPr marL="48655" marR="48655" marT="0" marB="0"/>
                </a:tc>
                <a:tc>
                  <a:txBody>
                    <a:bodyPr/>
                    <a:lstStyle/>
                    <a:p>
                      <a:pPr marL="342900" lvl="0" indent="-342900">
                        <a:spcAft>
                          <a:spcPts val="0"/>
                        </a:spcAft>
                        <a:buFont typeface="Symbol" panose="05050102010706020507" pitchFamily="18" charset="2"/>
                        <a:buChar char=""/>
                      </a:pPr>
                      <a:r>
                        <a:rPr lang="es-ES" sz="1400" kern="1200" dirty="0">
                          <a:effectLst/>
                        </a:rPr>
                        <a:t>Consultas con enfoque familiar para paciente de difícil manejo por medico y psicólogo</a:t>
                      </a:r>
                      <a:endParaRPr lang="es-MX" sz="1400" dirty="0">
                        <a:effectLst/>
                        <a:latin typeface="Times New Roman" panose="02020603050405020304" pitchFamily="18" charset="0"/>
                        <a:ea typeface="Times New Roman" panose="02020603050405020304" pitchFamily="18" charset="0"/>
                      </a:endParaRPr>
                    </a:p>
                  </a:txBody>
                  <a:tcPr marL="48655" marR="48655" marT="0" marB="0"/>
                </a:tc>
                <a:tc>
                  <a:txBody>
                    <a:bodyPr/>
                    <a:lstStyle/>
                    <a:p>
                      <a:pPr>
                        <a:lnSpc>
                          <a:spcPct val="115000"/>
                        </a:lnSpc>
                        <a:spcBef>
                          <a:spcPts val="500"/>
                        </a:spcBef>
                        <a:spcAft>
                          <a:spcPts val="0"/>
                        </a:spcAft>
                      </a:pPr>
                      <a:r>
                        <a:rPr lang="es-ES" sz="1800" kern="1200" dirty="0">
                          <a:effectLst/>
                        </a:rPr>
                        <a:t>mediano</a:t>
                      </a:r>
                      <a:endParaRPr lang="es-MX" sz="1800" dirty="0">
                        <a:effectLst/>
                        <a:latin typeface="Calibri" panose="020F0502020204030204" pitchFamily="34" charset="0"/>
                        <a:ea typeface="MS Mincho"/>
                        <a:cs typeface="Times New Roman" panose="02020603050405020304" pitchFamily="18" charset="0"/>
                      </a:endParaRPr>
                    </a:p>
                  </a:txBody>
                  <a:tcPr marL="48655" marR="48655" marT="0" marB="0"/>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23961799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MX" dirty="0"/>
              <a:t>Recursos Disponibles </a:t>
            </a:r>
          </a:p>
        </p:txBody>
      </p:sp>
      <p:sp>
        <p:nvSpPr>
          <p:cNvPr id="3" name="Subtítulo 2"/>
          <p:cNvSpPr>
            <a:spLocks noGrp="1"/>
          </p:cNvSpPr>
          <p:nvPr>
            <p:ph type="subTitle" idx="1"/>
          </p:nvPr>
        </p:nvSpPr>
        <p:spPr/>
        <p:txBody>
          <a:bodyPr/>
          <a:lstStyle/>
          <a:p>
            <a:endParaRPr lang="es-MX" dirty="0"/>
          </a:p>
        </p:txBody>
      </p:sp>
    </p:spTree>
    <p:extLst>
      <p:ext uri="{BB962C8B-B14F-4D97-AF65-F5344CB8AC3E}">
        <p14:creationId xmlns:p14="http://schemas.microsoft.com/office/powerpoint/2010/main" val="32954351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668807750"/>
              </p:ext>
            </p:extLst>
          </p:nvPr>
        </p:nvGraphicFramePr>
        <p:xfrm>
          <a:off x="98474" y="0"/>
          <a:ext cx="12093527" cy="6956476"/>
        </p:xfrm>
        <a:graphic>
          <a:graphicData uri="http://schemas.openxmlformats.org/drawingml/2006/table">
            <a:tbl>
              <a:tblPr/>
              <a:tblGrid>
                <a:gridCol w="2538296">
                  <a:extLst>
                    <a:ext uri="{9D8B030D-6E8A-4147-A177-3AD203B41FA5}">
                      <a16:colId xmlns="" xmlns:a16="http://schemas.microsoft.com/office/drawing/2014/main" val="20000"/>
                    </a:ext>
                  </a:extLst>
                </a:gridCol>
                <a:gridCol w="1303532">
                  <a:extLst>
                    <a:ext uri="{9D8B030D-6E8A-4147-A177-3AD203B41FA5}">
                      <a16:colId xmlns="" xmlns:a16="http://schemas.microsoft.com/office/drawing/2014/main" val="20001"/>
                    </a:ext>
                  </a:extLst>
                </a:gridCol>
                <a:gridCol w="1300540">
                  <a:extLst>
                    <a:ext uri="{9D8B030D-6E8A-4147-A177-3AD203B41FA5}">
                      <a16:colId xmlns="" xmlns:a16="http://schemas.microsoft.com/office/drawing/2014/main" val="20002"/>
                    </a:ext>
                  </a:extLst>
                </a:gridCol>
                <a:gridCol w="1160021">
                  <a:extLst>
                    <a:ext uri="{9D8B030D-6E8A-4147-A177-3AD203B41FA5}">
                      <a16:colId xmlns="" xmlns:a16="http://schemas.microsoft.com/office/drawing/2014/main" val="20003"/>
                    </a:ext>
                  </a:extLst>
                </a:gridCol>
                <a:gridCol w="1157032">
                  <a:extLst>
                    <a:ext uri="{9D8B030D-6E8A-4147-A177-3AD203B41FA5}">
                      <a16:colId xmlns="" xmlns:a16="http://schemas.microsoft.com/office/drawing/2014/main" val="20004"/>
                    </a:ext>
                  </a:extLst>
                </a:gridCol>
                <a:gridCol w="1160021">
                  <a:extLst>
                    <a:ext uri="{9D8B030D-6E8A-4147-A177-3AD203B41FA5}">
                      <a16:colId xmlns="" xmlns:a16="http://schemas.microsoft.com/office/drawing/2014/main" val="20005"/>
                    </a:ext>
                  </a:extLst>
                </a:gridCol>
                <a:gridCol w="1157032">
                  <a:extLst>
                    <a:ext uri="{9D8B030D-6E8A-4147-A177-3AD203B41FA5}">
                      <a16:colId xmlns="" xmlns:a16="http://schemas.microsoft.com/office/drawing/2014/main" val="20006"/>
                    </a:ext>
                  </a:extLst>
                </a:gridCol>
                <a:gridCol w="1160021">
                  <a:extLst>
                    <a:ext uri="{9D8B030D-6E8A-4147-A177-3AD203B41FA5}">
                      <a16:colId xmlns="" xmlns:a16="http://schemas.microsoft.com/office/drawing/2014/main" val="20007"/>
                    </a:ext>
                  </a:extLst>
                </a:gridCol>
                <a:gridCol w="1157032">
                  <a:extLst>
                    <a:ext uri="{9D8B030D-6E8A-4147-A177-3AD203B41FA5}">
                      <a16:colId xmlns="" xmlns:a16="http://schemas.microsoft.com/office/drawing/2014/main" val="20008"/>
                    </a:ext>
                  </a:extLst>
                </a:gridCol>
              </a:tblGrid>
              <a:tr h="226949">
                <a:tc gridSpan="9">
                  <a:txBody>
                    <a:bodyPr/>
                    <a:lstStyle/>
                    <a:p>
                      <a:pPr algn="ctr" fontAlgn="b"/>
                      <a:r>
                        <a:rPr lang="es-CL" sz="1400" b="1" i="0" u="none" strike="noStrike" dirty="0">
                          <a:solidFill>
                            <a:srgbClr val="000000"/>
                          </a:solidFill>
                          <a:effectLst/>
                          <a:latin typeface="Calibri" panose="020F0502020204030204" pitchFamily="34" charset="0"/>
                        </a:rPr>
                        <a:t>DOTACIÓN APS Y HONORARIOS CESFAM BALMACEDA</a:t>
                      </a:r>
                    </a:p>
                  </a:txBody>
                  <a:tcPr marL="4375" marR="4375" marT="4375"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 xmlns:a16="http://schemas.microsoft.com/office/drawing/2014/main" val="10000"/>
                  </a:ext>
                </a:extLst>
              </a:tr>
              <a:tr h="226949">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1400" b="0" i="0" u="none" strike="noStrike" dirty="0">
                        <a:solidFill>
                          <a:srgbClr val="000000"/>
                        </a:solidFill>
                        <a:effectLst/>
                        <a:latin typeface="Calibri" panose="020F0502020204030204" pitchFamily="34" charset="0"/>
                      </a:endParaRPr>
                    </a:p>
                  </a:txBody>
                  <a:tcPr marL="4375" marR="4375" marT="43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1400" b="0" i="0" u="none" strike="noStrike" dirty="0">
                        <a:solidFill>
                          <a:srgbClr val="000000"/>
                        </a:solidFill>
                        <a:effectLst/>
                        <a:latin typeface="Calibri" panose="020F0502020204030204" pitchFamily="34" charset="0"/>
                      </a:endParaRPr>
                    </a:p>
                  </a:txBody>
                  <a:tcPr marL="4375" marR="4375" marT="43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49397">
                <a:tc rowSpan="2">
                  <a:txBody>
                    <a:bodyPr/>
                    <a:lstStyle/>
                    <a:p>
                      <a:pPr algn="ctr" fontAlgn="ctr"/>
                      <a:r>
                        <a:rPr lang="es-CL" sz="1400" b="1" i="0" u="none" strike="noStrike" dirty="0">
                          <a:solidFill>
                            <a:srgbClr val="000000"/>
                          </a:solidFill>
                          <a:effectLst/>
                          <a:latin typeface="Calibri" panose="020F0502020204030204" pitchFamily="34" charset="0"/>
                        </a:rPr>
                        <a:t>CARGO</a:t>
                      </a:r>
                    </a:p>
                  </a:txBody>
                  <a:tcPr marL="4375" marR="4375" marT="43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s-CL" sz="700" b="1" i="0" u="none" strike="noStrike">
                          <a:solidFill>
                            <a:srgbClr val="000000"/>
                          </a:solidFill>
                          <a:effectLst/>
                          <a:latin typeface="Calibri" panose="020F0502020204030204" pitchFamily="34" charset="0"/>
                        </a:rPr>
                        <a:t>APS INDEFINIDO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L"/>
                    </a:p>
                  </a:txBody>
                  <a:tcPr/>
                </a:tc>
                <a:tc gridSpan="2">
                  <a:txBody>
                    <a:bodyPr/>
                    <a:lstStyle/>
                    <a:p>
                      <a:pPr algn="ctr" fontAlgn="b"/>
                      <a:r>
                        <a:rPr lang="es-CL" sz="700" b="1" i="0" u="none" strike="noStrike">
                          <a:solidFill>
                            <a:srgbClr val="000000"/>
                          </a:solidFill>
                          <a:effectLst/>
                          <a:latin typeface="Calibri" panose="020F0502020204030204" pitchFamily="34" charset="0"/>
                        </a:rPr>
                        <a:t>APS PLAZO FIJO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L"/>
                    </a:p>
                  </a:txBody>
                  <a:tcPr/>
                </a:tc>
                <a:tc gridSpan="2">
                  <a:txBody>
                    <a:bodyPr/>
                    <a:lstStyle/>
                    <a:p>
                      <a:pPr algn="ctr" fontAlgn="b"/>
                      <a:r>
                        <a:rPr lang="es-CL" sz="700" b="1" i="0" u="none" strike="noStrike">
                          <a:solidFill>
                            <a:srgbClr val="000000"/>
                          </a:solidFill>
                          <a:effectLst/>
                          <a:latin typeface="Calibri" panose="020F0502020204030204" pitchFamily="34" charset="0"/>
                        </a:rPr>
                        <a:t>HONORARIO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L"/>
                    </a:p>
                  </a:txBody>
                  <a:tcPr/>
                </a:tc>
                <a:tc gridSpan="2">
                  <a:txBody>
                    <a:bodyPr/>
                    <a:lstStyle/>
                    <a:p>
                      <a:pPr algn="ctr" fontAlgn="b"/>
                      <a:r>
                        <a:rPr lang="es-CL" sz="700" b="1" i="0" u="none" strike="noStrike">
                          <a:solidFill>
                            <a:srgbClr val="000000"/>
                          </a:solidFill>
                          <a:effectLst/>
                          <a:latin typeface="Calibri" panose="020F0502020204030204" pitchFamily="34" charset="0"/>
                        </a:rPr>
                        <a:t>TOTAL</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es-CL"/>
                    </a:p>
                  </a:txBody>
                  <a:tcPr/>
                </a:tc>
                <a:extLst>
                  <a:ext uri="{0D108BD9-81ED-4DB2-BD59-A6C34878D82A}">
                    <a16:rowId xmlns="" xmlns:a16="http://schemas.microsoft.com/office/drawing/2014/main" val="10002"/>
                  </a:ext>
                </a:extLst>
              </a:tr>
              <a:tr h="449338">
                <a:tc vMerge="1">
                  <a:txBody>
                    <a:bodyPr/>
                    <a:lstStyle/>
                    <a:p>
                      <a:endParaRPr lang="es-CL"/>
                    </a:p>
                  </a:txBody>
                  <a:tcPr/>
                </a:tc>
                <a:tc>
                  <a:txBody>
                    <a:bodyPr/>
                    <a:lstStyle/>
                    <a:p>
                      <a:pPr algn="ctr" fontAlgn="b"/>
                      <a:r>
                        <a:rPr lang="es-CL" sz="1400" b="1" i="0" u="none" strike="noStrike">
                          <a:solidFill>
                            <a:srgbClr val="000000"/>
                          </a:solidFill>
                          <a:effectLst/>
                          <a:latin typeface="Calibri" panose="020F0502020204030204" pitchFamily="34" charset="0"/>
                        </a:rPr>
                        <a:t>N°</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HORAS SEMANALES</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N°</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HORAS SEMANALES</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N°</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HORAS SEMANALES</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N°</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1" i="0" u="none" strike="noStrike">
                          <a:solidFill>
                            <a:srgbClr val="000000"/>
                          </a:solidFill>
                          <a:effectLst/>
                          <a:latin typeface="Calibri" panose="020F0502020204030204" pitchFamily="34" charset="0"/>
                        </a:rPr>
                        <a:t>HORAS SEMANALES</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3"/>
                  </a:ext>
                </a:extLst>
              </a:tr>
              <a:tr h="226949">
                <a:tc>
                  <a:txBody>
                    <a:bodyPr/>
                    <a:lstStyle/>
                    <a:p>
                      <a:pPr algn="l" fontAlgn="b"/>
                      <a:r>
                        <a:rPr lang="es-CL" sz="1400" b="0" i="0" u="none" strike="noStrike">
                          <a:solidFill>
                            <a:srgbClr val="000000"/>
                          </a:solidFill>
                          <a:effectLst/>
                          <a:latin typeface="Calibri" panose="020F0502020204030204" pitchFamily="34" charset="0"/>
                        </a:rPr>
                        <a:t>ADMINISTRATIVO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8</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352</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88</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10</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440</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4"/>
                  </a:ext>
                </a:extLst>
              </a:tr>
              <a:tr h="226949">
                <a:tc>
                  <a:txBody>
                    <a:bodyPr/>
                    <a:lstStyle/>
                    <a:p>
                      <a:pPr algn="l" fontAlgn="b"/>
                      <a:r>
                        <a:rPr lang="es-CL" sz="1400" b="0" i="0" u="none" strike="noStrike">
                          <a:solidFill>
                            <a:srgbClr val="000000"/>
                          </a:solidFill>
                          <a:effectLst/>
                          <a:latin typeface="Calibri" panose="020F0502020204030204" pitchFamily="34" charset="0"/>
                        </a:rPr>
                        <a:t>ASISTENTE SOCIAL</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1</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44</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5"/>
                  </a:ext>
                </a:extLst>
              </a:tr>
              <a:tr h="226949">
                <a:tc>
                  <a:txBody>
                    <a:bodyPr/>
                    <a:lstStyle/>
                    <a:p>
                      <a:pPr algn="l" fontAlgn="b"/>
                      <a:r>
                        <a:rPr lang="es-CL" sz="1400" b="0" i="0" u="none" strike="noStrike">
                          <a:solidFill>
                            <a:srgbClr val="000000"/>
                          </a:solidFill>
                          <a:effectLst/>
                          <a:latin typeface="Calibri" panose="020F0502020204030204" pitchFamily="34" charset="0"/>
                        </a:rPr>
                        <a:t>AUXILIAR DENTAL</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22</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2</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66</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6"/>
                  </a:ext>
                </a:extLst>
              </a:tr>
              <a:tr h="226949">
                <a:tc>
                  <a:txBody>
                    <a:bodyPr/>
                    <a:lstStyle/>
                    <a:p>
                      <a:pPr algn="l" fontAlgn="b"/>
                      <a:r>
                        <a:rPr lang="es-CL" sz="1400" b="0" i="0" u="none" strike="noStrike">
                          <a:solidFill>
                            <a:srgbClr val="000000"/>
                          </a:solidFill>
                          <a:effectLst/>
                          <a:latin typeface="Calibri" panose="020F0502020204030204" pitchFamily="34" charset="0"/>
                        </a:rPr>
                        <a:t>AUXILIAR PARAMEDICO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0</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7"/>
                  </a:ext>
                </a:extLst>
              </a:tr>
              <a:tr h="226949">
                <a:tc>
                  <a:txBody>
                    <a:bodyPr/>
                    <a:lstStyle/>
                    <a:p>
                      <a:pPr algn="l" fontAlgn="b"/>
                      <a:r>
                        <a:rPr lang="es-CL" sz="1400" b="0" i="0" u="none" strike="noStrike">
                          <a:solidFill>
                            <a:srgbClr val="000000"/>
                          </a:solidFill>
                          <a:effectLst/>
                          <a:latin typeface="Calibri" panose="020F0502020204030204" pitchFamily="34" charset="0"/>
                        </a:rPr>
                        <a:t>AUXILIAR DE SERVICIOS</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2</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88</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8"/>
                  </a:ext>
                </a:extLst>
              </a:tr>
              <a:tr h="226949">
                <a:tc>
                  <a:txBody>
                    <a:bodyPr/>
                    <a:lstStyle/>
                    <a:p>
                      <a:pPr algn="l" fontAlgn="b"/>
                      <a:r>
                        <a:rPr lang="es-CL" sz="1400" b="0" i="0" u="none" strike="noStrike">
                          <a:solidFill>
                            <a:srgbClr val="000000"/>
                          </a:solidFill>
                          <a:effectLst/>
                          <a:latin typeface="Calibri" panose="020F0502020204030204" pitchFamily="34" charset="0"/>
                        </a:rPr>
                        <a:t>CHOFER AMBULANCIA</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176</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5</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220</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9"/>
                  </a:ext>
                </a:extLst>
              </a:tr>
              <a:tr h="312669">
                <a:tc>
                  <a:txBody>
                    <a:bodyPr/>
                    <a:lstStyle/>
                    <a:p>
                      <a:pPr algn="l" fontAlgn="b"/>
                      <a:r>
                        <a:rPr lang="es-CL" sz="1400" b="0" i="0" u="none" strike="noStrike">
                          <a:solidFill>
                            <a:srgbClr val="000000"/>
                          </a:solidFill>
                          <a:effectLst/>
                          <a:latin typeface="Calibri" panose="020F0502020204030204" pitchFamily="34" charset="0"/>
                        </a:rPr>
                        <a:t>EDUCADORA DE PARVULOS</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dirty="0">
                          <a:solidFill>
                            <a:srgbClr val="000000"/>
                          </a:solidFill>
                          <a:effectLst/>
                          <a:latin typeface="Calibri" panose="020F0502020204030204" pitchFamily="34" charset="0"/>
                        </a:rPr>
                        <a:t>1</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44</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0"/>
                  </a:ext>
                </a:extLst>
              </a:tr>
              <a:tr h="226949">
                <a:tc>
                  <a:txBody>
                    <a:bodyPr/>
                    <a:lstStyle/>
                    <a:p>
                      <a:pPr algn="l" fontAlgn="b"/>
                      <a:r>
                        <a:rPr lang="es-CL" sz="1400" b="0" i="0" u="none" strike="noStrike" dirty="0">
                          <a:solidFill>
                            <a:srgbClr val="000000"/>
                          </a:solidFill>
                          <a:effectLst/>
                          <a:latin typeface="Calibri" panose="020F0502020204030204" pitchFamily="34" charset="0"/>
                        </a:rPr>
                        <a:t>ENFERMERA</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88</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2</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88</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5</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220</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1"/>
                  </a:ext>
                </a:extLst>
              </a:tr>
              <a:tr h="226949">
                <a:tc>
                  <a:txBody>
                    <a:bodyPr/>
                    <a:lstStyle/>
                    <a:p>
                      <a:pPr algn="l" fontAlgn="b"/>
                      <a:r>
                        <a:rPr lang="es-CL" sz="1400" b="0" i="0" u="none" strike="noStrike">
                          <a:solidFill>
                            <a:srgbClr val="000000"/>
                          </a:solidFill>
                          <a:effectLst/>
                          <a:latin typeface="Calibri" panose="020F0502020204030204" pitchFamily="34" charset="0"/>
                        </a:rPr>
                        <a:t>ESTAFETA</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1</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44</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2"/>
                  </a:ext>
                </a:extLst>
              </a:tr>
              <a:tr h="226949">
                <a:tc>
                  <a:txBody>
                    <a:bodyPr/>
                    <a:lstStyle/>
                    <a:p>
                      <a:pPr algn="l" fontAlgn="b"/>
                      <a:r>
                        <a:rPr lang="es-CL" sz="1400" b="0" i="0" u="none" strike="noStrike">
                          <a:solidFill>
                            <a:srgbClr val="000000"/>
                          </a:solidFill>
                          <a:effectLst/>
                          <a:latin typeface="Calibri" panose="020F0502020204030204" pitchFamily="34" charset="0"/>
                        </a:rPr>
                        <a:t>FONOAUDIOLOGO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0</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3"/>
                  </a:ext>
                </a:extLst>
              </a:tr>
              <a:tr h="226949">
                <a:tc>
                  <a:txBody>
                    <a:bodyPr/>
                    <a:lstStyle/>
                    <a:p>
                      <a:pPr algn="l" fontAlgn="b"/>
                      <a:r>
                        <a:rPr lang="es-CL" sz="1400" b="0" i="0" u="none" strike="noStrike">
                          <a:solidFill>
                            <a:srgbClr val="000000"/>
                          </a:solidFill>
                          <a:effectLst/>
                          <a:latin typeface="Calibri" panose="020F0502020204030204" pitchFamily="34" charset="0"/>
                        </a:rPr>
                        <a:t>KINESIOLOGO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77</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dirty="0">
                          <a:solidFill>
                            <a:srgbClr val="000000"/>
                          </a:solidFill>
                          <a:effectLst/>
                          <a:latin typeface="Calibri" panose="020F0502020204030204" pitchFamily="34" charset="0"/>
                        </a:rPr>
                        <a:t>4</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165</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4"/>
                  </a:ext>
                </a:extLst>
              </a:tr>
              <a:tr h="226949">
                <a:tc>
                  <a:txBody>
                    <a:bodyPr/>
                    <a:lstStyle/>
                    <a:p>
                      <a:pPr algn="l" fontAlgn="b"/>
                      <a:r>
                        <a:rPr lang="es-CL" sz="1400" b="0" i="0" u="none" strike="noStrike">
                          <a:solidFill>
                            <a:srgbClr val="000000"/>
                          </a:solidFill>
                          <a:effectLst/>
                          <a:latin typeface="Calibri" panose="020F0502020204030204" pitchFamily="34" charset="0"/>
                        </a:rPr>
                        <a:t>MATRONA</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88</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dirty="0">
                          <a:solidFill>
                            <a:srgbClr val="000000"/>
                          </a:solidFill>
                          <a:effectLst/>
                          <a:latin typeface="Calibri" panose="020F0502020204030204" pitchFamily="34" charset="0"/>
                        </a:rPr>
                        <a:t>4</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176</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5"/>
                  </a:ext>
                </a:extLst>
              </a:tr>
              <a:tr h="226949">
                <a:tc>
                  <a:txBody>
                    <a:bodyPr/>
                    <a:lstStyle/>
                    <a:p>
                      <a:pPr algn="l" fontAlgn="b"/>
                      <a:r>
                        <a:rPr lang="es-CL" sz="1400" b="0" i="0" u="none" strike="noStrike">
                          <a:solidFill>
                            <a:srgbClr val="000000"/>
                          </a:solidFill>
                          <a:effectLst/>
                          <a:latin typeface="Calibri" panose="020F0502020204030204" pitchFamily="34" charset="0"/>
                        </a:rPr>
                        <a:t>MEDICO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88</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6</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231</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8</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319</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6"/>
                  </a:ext>
                </a:extLst>
              </a:tr>
              <a:tr h="226949">
                <a:tc>
                  <a:txBody>
                    <a:bodyPr/>
                    <a:lstStyle/>
                    <a:p>
                      <a:pPr algn="l" fontAlgn="b"/>
                      <a:r>
                        <a:rPr lang="es-CL" sz="1400" b="0" i="0" u="none" strike="noStrike">
                          <a:solidFill>
                            <a:srgbClr val="000000"/>
                          </a:solidFill>
                          <a:effectLst/>
                          <a:latin typeface="Calibri" panose="020F0502020204030204" pitchFamily="34" charset="0"/>
                        </a:rPr>
                        <a:t>NUTRICIONISTA</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88</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88</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4</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176</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7"/>
                  </a:ext>
                </a:extLst>
              </a:tr>
              <a:tr h="226949">
                <a:tc>
                  <a:txBody>
                    <a:bodyPr/>
                    <a:lstStyle/>
                    <a:p>
                      <a:pPr algn="l" fontAlgn="b"/>
                      <a:r>
                        <a:rPr lang="es-CL" sz="1400" b="0" i="0" u="none" strike="noStrike">
                          <a:solidFill>
                            <a:srgbClr val="000000"/>
                          </a:solidFill>
                          <a:effectLst/>
                          <a:latin typeface="Calibri" panose="020F0502020204030204" pitchFamily="34" charset="0"/>
                        </a:rPr>
                        <a:t>ODONTOLOGO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22</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2</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66</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8"/>
                  </a:ext>
                </a:extLst>
              </a:tr>
              <a:tr h="226949">
                <a:tc>
                  <a:txBody>
                    <a:bodyPr/>
                    <a:lstStyle/>
                    <a:p>
                      <a:pPr algn="l" fontAlgn="b"/>
                      <a:r>
                        <a:rPr lang="es-CL" sz="1400" b="0" i="0" u="none" strike="noStrike">
                          <a:solidFill>
                            <a:srgbClr val="000000"/>
                          </a:solidFill>
                          <a:effectLst/>
                          <a:latin typeface="Calibri" panose="020F0502020204030204" pitchFamily="34" charset="0"/>
                        </a:rPr>
                        <a:t>OTROS PROFESIONALES</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1</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44</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9"/>
                  </a:ext>
                </a:extLst>
              </a:tr>
              <a:tr h="226949">
                <a:tc>
                  <a:txBody>
                    <a:bodyPr/>
                    <a:lstStyle/>
                    <a:p>
                      <a:pPr algn="l" fontAlgn="b"/>
                      <a:r>
                        <a:rPr lang="es-CL" sz="1400" b="0" i="0" u="none" strike="noStrike">
                          <a:solidFill>
                            <a:srgbClr val="000000"/>
                          </a:solidFill>
                          <a:effectLst/>
                          <a:latin typeface="Calibri" panose="020F0502020204030204" pitchFamily="34" charset="0"/>
                        </a:rPr>
                        <a:t>PODOLOGA</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22</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1</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22</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0"/>
                  </a:ext>
                </a:extLst>
              </a:tr>
              <a:tr h="226949">
                <a:tc>
                  <a:txBody>
                    <a:bodyPr/>
                    <a:lstStyle/>
                    <a:p>
                      <a:pPr algn="l" fontAlgn="b"/>
                      <a:r>
                        <a:rPr lang="es-CL" sz="1400" b="0" i="0" u="none" strike="noStrike">
                          <a:solidFill>
                            <a:srgbClr val="000000"/>
                          </a:solidFill>
                          <a:effectLst/>
                          <a:latin typeface="Calibri" panose="020F0502020204030204" pitchFamily="34" charset="0"/>
                        </a:rPr>
                        <a:t>PSICOLOGO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3</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132</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1"/>
                  </a:ext>
                </a:extLst>
              </a:tr>
              <a:tr h="312669">
                <a:tc>
                  <a:txBody>
                    <a:bodyPr/>
                    <a:lstStyle/>
                    <a:p>
                      <a:pPr algn="l" fontAlgn="b"/>
                      <a:r>
                        <a:rPr lang="es-CL" sz="1400" b="0" i="0" u="none" strike="noStrike">
                          <a:solidFill>
                            <a:srgbClr val="000000"/>
                          </a:solidFill>
                          <a:effectLst/>
                          <a:latin typeface="Calibri" panose="020F0502020204030204" pitchFamily="34" charset="0"/>
                        </a:rPr>
                        <a:t>QUIMICO FARMACEUTICO</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2"/>
                  </a:ext>
                </a:extLst>
              </a:tr>
              <a:tr h="226949">
                <a:tc>
                  <a:txBody>
                    <a:bodyPr/>
                    <a:lstStyle/>
                    <a:p>
                      <a:pPr algn="l" fontAlgn="b"/>
                      <a:r>
                        <a:rPr lang="es-CL" sz="1400" b="0" i="0" u="none" strike="noStrike">
                          <a:solidFill>
                            <a:srgbClr val="000000"/>
                          </a:solidFill>
                          <a:effectLst/>
                          <a:latin typeface="Calibri" panose="020F0502020204030204" pitchFamily="34" charset="0"/>
                        </a:rPr>
                        <a:t>TECNICO SOCIAL</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3"/>
                  </a:ext>
                </a:extLst>
              </a:tr>
              <a:tr h="226949">
                <a:tc>
                  <a:txBody>
                    <a:bodyPr/>
                    <a:lstStyle/>
                    <a:p>
                      <a:pPr algn="l" fontAlgn="b"/>
                      <a:r>
                        <a:rPr lang="es-CL" sz="1400" b="0" i="0" u="none" strike="noStrike">
                          <a:solidFill>
                            <a:srgbClr val="000000"/>
                          </a:solidFill>
                          <a:effectLst/>
                          <a:latin typeface="Calibri" panose="020F0502020204030204" pitchFamily="34" charset="0"/>
                        </a:rPr>
                        <a:t>TENS</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484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7</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308</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176</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22</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968</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4"/>
                  </a:ext>
                </a:extLst>
              </a:tr>
              <a:tr h="312669">
                <a:tc>
                  <a:txBody>
                    <a:bodyPr/>
                    <a:lstStyle/>
                    <a:p>
                      <a:pPr algn="l" fontAlgn="b"/>
                      <a:r>
                        <a:rPr lang="es-CL" sz="1400" b="0" i="0" u="none" strike="noStrike">
                          <a:solidFill>
                            <a:srgbClr val="000000"/>
                          </a:solidFill>
                          <a:effectLst/>
                          <a:latin typeface="Calibri" panose="020F0502020204030204" pitchFamily="34" charset="0"/>
                        </a:rPr>
                        <a:t>TERAPEUTA OCUPACIONAL</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4375" marR="4375" marT="437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4375" marR="4375" marT="437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1</a:t>
                      </a:r>
                    </a:p>
                  </a:txBody>
                  <a:tcPr marL="4375" marR="4375" marT="437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44</a:t>
                      </a:r>
                    </a:p>
                  </a:txBody>
                  <a:tcPr marL="4375" marR="4375" marT="437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5"/>
                  </a:ext>
                </a:extLst>
              </a:tr>
              <a:tr h="226949">
                <a:tc>
                  <a:txBody>
                    <a:bodyPr/>
                    <a:lstStyle/>
                    <a:p>
                      <a:pPr algn="l" fontAlgn="b"/>
                      <a:endParaRPr lang="es-CL" sz="1400" b="0" i="0" u="none" strike="noStrike">
                        <a:solidFill>
                          <a:srgbClr val="000000"/>
                        </a:solidFill>
                        <a:effectLst/>
                        <a:latin typeface="Calibri" panose="020F0502020204030204" pitchFamily="34" charset="0"/>
                      </a:endParaRPr>
                    </a:p>
                  </a:txBody>
                  <a:tcPr marL="4375" marR="4375" marT="43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4375" marR="4375" marT="43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4375" marR="4375" marT="43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4375" marR="4375" marT="43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4375" marR="4375" marT="43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4375" marR="4375" marT="43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4375" marR="4375" marT="437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s-CL" sz="1400" b="0" i="0" u="none" strike="noStrike">
                          <a:solidFill>
                            <a:srgbClr val="000000"/>
                          </a:solidFill>
                          <a:effectLst/>
                          <a:latin typeface="Calibri" panose="020F0502020204030204" pitchFamily="34" charset="0"/>
                        </a:rPr>
                        <a:t>77</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3278</a:t>
                      </a:r>
                    </a:p>
                  </a:txBody>
                  <a:tcPr marL="4375" marR="4375" marT="437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6"/>
                  </a:ext>
                </a:extLst>
              </a:tr>
              <a:tr h="106714">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27"/>
                  </a:ext>
                </a:extLst>
              </a:tr>
              <a:tr h="106714">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extLst>
                  <a:ext uri="{0D108BD9-81ED-4DB2-BD59-A6C34878D82A}">
                    <a16:rowId xmlns="" xmlns:a16="http://schemas.microsoft.com/office/drawing/2014/main" val="10028"/>
                  </a:ext>
                </a:extLst>
              </a:tr>
              <a:tr h="106714">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extLst>
                  <a:ext uri="{0D108BD9-81ED-4DB2-BD59-A6C34878D82A}">
                    <a16:rowId xmlns="" xmlns:a16="http://schemas.microsoft.com/office/drawing/2014/main" val="10029"/>
                  </a:ext>
                </a:extLst>
              </a:tr>
              <a:tr h="106714">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a:solidFill>
                          <a:srgbClr val="000000"/>
                        </a:solidFill>
                        <a:effectLst/>
                        <a:latin typeface="Calibri" panose="020F0502020204030204" pitchFamily="34" charset="0"/>
                      </a:endParaRPr>
                    </a:p>
                  </a:txBody>
                  <a:tcPr marL="4375" marR="4375" marT="4375" marB="0" anchor="b">
                    <a:lnL>
                      <a:noFill/>
                    </a:lnL>
                    <a:lnR>
                      <a:noFill/>
                    </a:lnR>
                    <a:lnT>
                      <a:noFill/>
                    </a:lnT>
                    <a:lnB>
                      <a:noFill/>
                    </a:lnB>
                  </a:tcPr>
                </a:tc>
                <a:tc>
                  <a:txBody>
                    <a:bodyPr/>
                    <a:lstStyle/>
                    <a:p>
                      <a:pPr algn="l" fontAlgn="b"/>
                      <a:endParaRPr lang="es-CL" sz="500" b="0" i="0" u="none" strike="noStrike" dirty="0">
                        <a:solidFill>
                          <a:srgbClr val="000000"/>
                        </a:solidFill>
                        <a:effectLst/>
                        <a:latin typeface="Calibri" panose="020F0502020204030204" pitchFamily="34" charset="0"/>
                      </a:endParaRPr>
                    </a:p>
                  </a:txBody>
                  <a:tcPr marL="4375" marR="4375" marT="4375" marB="0" anchor="b">
                    <a:lnL>
                      <a:noFill/>
                    </a:lnL>
                    <a:lnR>
                      <a:noFill/>
                    </a:lnR>
                    <a:lnT>
                      <a:noFill/>
                    </a:lnT>
                    <a:lnB>
                      <a:noFill/>
                    </a:lnB>
                  </a:tcPr>
                </a:tc>
                <a:extLst>
                  <a:ext uri="{0D108BD9-81ED-4DB2-BD59-A6C34878D82A}">
                    <a16:rowId xmlns="" xmlns:a16="http://schemas.microsoft.com/office/drawing/2014/main" val="10030"/>
                  </a:ext>
                </a:extLst>
              </a:tr>
            </a:tbl>
          </a:graphicData>
        </a:graphic>
      </p:graphicFrame>
    </p:spTree>
    <p:extLst>
      <p:ext uri="{BB962C8B-B14F-4D97-AF65-F5344CB8AC3E}">
        <p14:creationId xmlns:p14="http://schemas.microsoft.com/office/powerpoint/2010/main" val="42297237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849601568"/>
              </p:ext>
            </p:extLst>
          </p:nvPr>
        </p:nvGraphicFramePr>
        <p:xfrm>
          <a:off x="295422" y="0"/>
          <a:ext cx="11498582" cy="6478712"/>
        </p:xfrm>
        <a:graphic>
          <a:graphicData uri="http://schemas.openxmlformats.org/drawingml/2006/table">
            <a:tbl>
              <a:tblPr/>
              <a:tblGrid>
                <a:gridCol w="2037150">
                  <a:extLst>
                    <a:ext uri="{9D8B030D-6E8A-4147-A177-3AD203B41FA5}">
                      <a16:colId xmlns="" xmlns:a16="http://schemas.microsoft.com/office/drawing/2014/main" val="20000"/>
                    </a:ext>
                  </a:extLst>
                </a:gridCol>
                <a:gridCol w="905399">
                  <a:extLst>
                    <a:ext uri="{9D8B030D-6E8A-4147-A177-3AD203B41FA5}">
                      <a16:colId xmlns="" xmlns:a16="http://schemas.microsoft.com/office/drawing/2014/main" val="20001"/>
                    </a:ext>
                  </a:extLst>
                </a:gridCol>
                <a:gridCol w="1459959">
                  <a:extLst>
                    <a:ext uri="{9D8B030D-6E8A-4147-A177-3AD203B41FA5}">
                      <a16:colId xmlns="" xmlns:a16="http://schemas.microsoft.com/office/drawing/2014/main" val="20002"/>
                    </a:ext>
                  </a:extLst>
                </a:gridCol>
                <a:gridCol w="905399">
                  <a:extLst>
                    <a:ext uri="{9D8B030D-6E8A-4147-A177-3AD203B41FA5}">
                      <a16:colId xmlns="" xmlns:a16="http://schemas.microsoft.com/office/drawing/2014/main" val="20003"/>
                    </a:ext>
                  </a:extLst>
                </a:gridCol>
                <a:gridCol w="1459959">
                  <a:extLst>
                    <a:ext uri="{9D8B030D-6E8A-4147-A177-3AD203B41FA5}">
                      <a16:colId xmlns="" xmlns:a16="http://schemas.microsoft.com/office/drawing/2014/main" val="20004"/>
                    </a:ext>
                  </a:extLst>
                </a:gridCol>
                <a:gridCol w="905399">
                  <a:extLst>
                    <a:ext uri="{9D8B030D-6E8A-4147-A177-3AD203B41FA5}">
                      <a16:colId xmlns="" xmlns:a16="http://schemas.microsoft.com/office/drawing/2014/main" val="20005"/>
                    </a:ext>
                  </a:extLst>
                </a:gridCol>
                <a:gridCol w="1459959">
                  <a:extLst>
                    <a:ext uri="{9D8B030D-6E8A-4147-A177-3AD203B41FA5}">
                      <a16:colId xmlns="" xmlns:a16="http://schemas.microsoft.com/office/drawing/2014/main" val="20006"/>
                    </a:ext>
                  </a:extLst>
                </a:gridCol>
                <a:gridCol w="905399">
                  <a:extLst>
                    <a:ext uri="{9D8B030D-6E8A-4147-A177-3AD203B41FA5}">
                      <a16:colId xmlns="" xmlns:a16="http://schemas.microsoft.com/office/drawing/2014/main" val="20007"/>
                    </a:ext>
                  </a:extLst>
                </a:gridCol>
                <a:gridCol w="1459959">
                  <a:extLst>
                    <a:ext uri="{9D8B030D-6E8A-4147-A177-3AD203B41FA5}">
                      <a16:colId xmlns="" xmlns:a16="http://schemas.microsoft.com/office/drawing/2014/main" val="20008"/>
                    </a:ext>
                  </a:extLst>
                </a:gridCol>
              </a:tblGrid>
              <a:tr h="341684">
                <a:tc gridSpan="9">
                  <a:txBody>
                    <a:bodyPr/>
                    <a:lstStyle/>
                    <a:p>
                      <a:pPr algn="ctr" fontAlgn="b"/>
                      <a:r>
                        <a:rPr lang="es-CL" sz="1500" b="1" i="0" u="none" strike="noStrike" dirty="0">
                          <a:solidFill>
                            <a:srgbClr val="000000"/>
                          </a:solidFill>
                          <a:effectLst/>
                          <a:latin typeface="Calibri" panose="020F0502020204030204" pitchFamily="34" charset="0"/>
                        </a:rPr>
                        <a:t>DOTACIÓN APS Y HONORARIOS POSTAS (PUNTILLA, SANTA RITA Y SAN VICENTE)</a:t>
                      </a:r>
                    </a:p>
                  </a:txBody>
                  <a:tcPr marL="8155" marR="8155" marT="8155" marB="0" anchor="b">
                    <a:lnL>
                      <a:noFill/>
                    </a:lnL>
                    <a:lnR>
                      <a:noFill/>
                    </a:lnR>
                    <a:lnT>
                      <a:noFill/>
                    </a:lnT>
                    <a:lnB>
                      <a:noFill/>
                    </a:lnB>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 xmlns:a16="http://schemas.microsoft.com/office/drawing/2014/main" val="10000"/>
                  </a:ext>
                </a:extLst>
              </a:tr>
              <a:tr h="231463">
                <a:tc>
                  <a:txBody>
                    <a:bodyPr/>
                    <a:lstStyle/>
                    <a:p>
                      <a:pPr algn="l" fontAlgn="b"/>
                      <a:endParaRPr lang="es-CL" sz="900" b="0" i="0" u="none" strike="noStrike">
                        <a:solidFill>
                          <a:srgbClr val="000000"/>
                        </a:solidFill>
                        <a:effectLst/>
                        <a:latin typeface="Calibri" panose="020F0502020204030204" pitchFamily="34" charset="0"/>
                      </a:endParaRPr>
                    </a:p>
                  </a:txBody>
                  <a:tcPr marL="8155" marR="8155" marT="815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900" b="0" i="0" u="none" strike="noStrike">
                        <a:solidFill>
                          <a:srgbClr val="000000"/>
                        </a:solidFill>
                        <a:effectLst/>
                        <a:latin typeface="Calibri" panose="020F0502020204030204" pitchFamily="34" charset="0"/>
                      </a:endParaRPr>
                    </a:p>
                  </a:txBody>
                  <a:tcPr marL="8155" marR="8155" marT="815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900" b="0" i="0" u="none" strike="noStrike">
                        <a:solidFill>
                          <a:srgbClr val="000000"/>
                        </a:solidFill>
                        <a:effectLst/>
                        <a:latin typeface="Calibri" panose="020F0502020204030204" pitchFamily="34" charset="0"/>
                      </a:endParaRPr>
                    </a:p>
                  </a:txBody>
                  <a:tcPr marL="8155" marR="8155" marT="815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900" b="0" i="0" u="none" strike="noStrike">
                        <a:solidFill>
                          <a:srgbClr val="000000"/>
                        </a:solidFill>
                        <a:effectLst/>
                        <a:latin typeface="Calibri" panose="020F0502020204030204" pitchFamily="34" charset="0"/>
                      </a:endParaRPr>
                    </a:p>
                  </a:txBody>
                  <a:tcPr marL="8155" marR="8155" marT="815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900" b="0" i="0" u="none" strike="noStrike">
                        <a:solidFill>
                          <a:srgbClr val="000000"/>
                        </a:solidFill>
                        <a:effectLst/>
                        <a:latin typeface="Calibri" panose="020F0502020204030204" pitchFamily="34" charset="0"/>
                      </a:endParaRPr>
                    </a:p>
                  </a:txBody>
                  <a:tcPr marL="8155" marR="8155" marT="815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900" b="0" i="0" u="none" strike="noStrike">
                        <a:solidFill>
                          <a:srgbClr val="000000"/>
                        </a:solidFill>
                        <a:effectLst/>
                        <a:latin typeface="Calibri" panose="020F0502020204030204" pitchFamily="34" charset="0"/>
                      </a:endParaRPr>
                    </a:p>
                  </a:txBody>
                  <a:tcPr marL="8155" marR="8155" marT="815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900" b="0" i="0" u="none" strike="noStrike">
                        <a:solidFill>
                          <a:srgbClr val="000000"/>
                        </a:solidFill>
                        <a:effectLst/>
                        <a:latin typeface="Calibri" panose="020F0502020204030204" pitchFamily="34" charset="0"/>
                      </a:endParaRPr>
                    </a:p>
                  </a:txBody>
                  <a:tcPr marL="8155" marR="8155" marT="815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900" b="0" i="0" u="none" strike="noStrike">
                        <a:solidFill>
                          <a:srgbClr val="000000"/>
                        </a:solidFill>
                        <a:effectLst/>
                        <a:latin typeface="Calibri" panose="020F0502020204030204" pitchFamily="34" charset="0"/>
                      </a:endParaRPr>
                    </a:p>
                  </a:txBody>
                  <a:tcPr marL="8155" marR="8155" marT="815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s-CL" sz="900" b="0" i="0" u="none" strike="noStrike" dirty="0">
                        <a:solidFill>
                          <a:srgbClr val="000000"/>
                        </a:solidFill>
                        <a:effectLst/>
                        <a:latin typeface="Calibri" panose="020F0502020204030204" pitchFamily="34" charset="0"/>
                      </a:endParaRPr>
                    </a:p>
                  </a:txBody>
                  <a:tcPr marL="8155" marR="8155" marT="815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27125">
                <a:tc rowSpan="2">
                  <a:txBody>
                    <a:bodyPr/>
                    <a:lstStyle/>
                    <a:p>
                      <a:pPr algn="ctr" fontAlgn="ctr"/>
                      <a:r>
                        <a:rPr lang="es-CL" sz="1400" b="1" i="0" u="none" strike="noStrike" dirty="0">
                          <a:solidFill>
                            <a:srgbClr val="000000"/>
                          </a:solidFill>
                          <a:effectLst/>
                          <a:latin typeface="Calibri" panose="020F0502020204030204" pitchFamily="34" charset="0"/>
                        </a:rPr>
                        <a:t>CARGO</a:t>
                      </a:r>
                    </a:p>
                  </a:txBody>
                  <a:tcPr marL="8155" marR="8155" marT="815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b"/>
                      <a:r>
                        <a:rPr lang="es-CL" sz="1400" b="1" i="0" u="none" strike="noStrike" dirty="0">
                          <a:solidFill>
                            <a:srgbClr val="000000"/>
                          </a:solidFill>
                          <a:effectLst/>
                          <a:latin typeface="Calibri" panose="020F0502020204030204" pitchFamily="34" charset="0"/>
                        </a:rPr>
                        <a:t>APS INDEFINIDO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L"/>
                    </a:p>
                  </a:txBody>
                  <a:tcPr/>
                </a:tc>
                <a:tc gridSpan="2">
                  <a:txBody>
                    <a:bodyPr/>
                    <a:lstStyle/>
                    <a:p>
                      <a:pPr algn="ctr" fontAlgn="b"/>
                      <a:r>
                        <a:rPr lang="es-CL" sz="1400" b="1" i="0" u="none" strike="noStrike" dirty="0">
                          <a:solidFill>
                            <a:srgbClr val="000000"/>
                          </a:solidFill>
                          <a:effectLst/>
                          <a:latin typeface="Calibri" panose="020F0502020204030204" pitchFamily="34" charset="0"/>
                        </a:rPr>
                        <a:t>APS PLAZO FIJO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L"/>
                    </a:p>
                  </a:txBody>
                  <a:tcPr/>
                </a:tc>
                <a:tc gridSpan="2">
                  <a:txBody>
                    <a:bodyPr/>
                    <a:lstStyle/>
                    <a:p>
                      <a:pPr algn="ctr" fontAlgn="b"/>
                      <a:r>
                        <a:rPr lang="es-CL" sz="1400" b="1" i="0" u="none" strike="noStrike">
                          <a:solidFill>
                            <a:srgbClr val="000000"/>
                          </a:solidFill>
                          <a:effectLst/>
                          <a:latin typeface="Calibri" panose="020F0502020204030204" pitchFamily="34" charset="0"/>
                        </a:rPr>
                        <a:t>HONORARIO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CL"/>
                    </a:p>
                  </a:txBody>
                  <a:tcPr/>
                </a:tc>
                <a:tc gridSpan="2">
                  <a:txBody>
                    <a:bodyPr/>
                    <a:lstStyle/>
                    <a:p>
                      <a:pPr algn="ctr" fontAlgn="b"/>
                      <a:r>
                        <a:rPr lang="es-CL" sz="1400" b="1" i="0" u="none" strike="noStrike" dirty="0">
                          <a:solidFill>
                            <a:srgbClr val="000000"/>
                          </a:solidFill>
                          <a:effectLst/>
                          <a:latin typeface="Calibri" panose="020F0502020204030204" pitchFamily="34" charset="0"/>
                        </a:rPr>
                        <a:t>TOTAL</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hMerge="1">
                  <a:txBody>
                    <a:bodyPr/>
                    <a:lstStyle/>
                    <a:p>
                      <a:endParaRPr lang="es-CL"/>
                    </a:p>
                  </a:txBody>
                  <a:tcPr/>
                </a:tc>
                <a:extLst>
                  <a:ext uri="{0D108BD9-81ED-4DB2-BD59-A6C34878D82A}">
                    <a16:rowId xmlns="" xmlns:a16="http://schemas.microsoft.com/office/drawing/2014/main" val="10002"/>
                  </a:ext>
                </a:extLst>
              </a:tr>
              <a:tr h="445889">
                <a:tc vMerge="1">
                  <a:txBody>
                    <a:bodyPr/>
                    <a:lstStyle/>
                    <a:p>
                      <a:endParaRPr lang="es-CL"/>
                    </a:p>
                  </a:txBody>
                  <a:tcPr/>
                </a:tc>
                <a:tc>
                  <a:txBody>
                    <a:bodyPr/>
                    <a:lstStyle/>
                    <a:p>
                      <a:pPr algn="ctr" fontAlgn="b"/>
                      <a:r>
                        <a:rPr lang="es-CL" sz="1400" b="1" i="0" u="none" strike="noStrike">
                          <a:solidFill>
                            <a:srgbClr val="000000"/>
                          </a:solidFill>
                          <a:effectLst/>
                          <a:latin typeface="Calibri" panose="020F0502020204030204" pitchFamily="34" charset="0"/>
                        </a:rPr>
                        <a:t>N°</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HORAS SEMANALES</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N°</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dirty="0">
                          <a:solidFill>
                            <a:srgbClr val="000000"/>
                          </a:solidFill>
                          <a:effectLst/>
                          <a:latin typeface="Calibri" panose="020F0502020204030204" pitchFamily="34" charset="0"/>
                        </a:rPr>
                        <a:t>HORAS SEMANALES</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dirty="0">
                          <a:solidFill>
                            <a:srgbClr val="000000"/>
                          </a:solidFill>
                          <a:effectLst/>
                          <a:latin typeface="Calibri" panose="020F0502020204030204" pitchFamily="34" charset="0"/>
                        </a:rPr>
                        <a:t>N°</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HORAS SEMANALES</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1" i="0" u="none" strike="noStrike">
                          <a:solidFill>
                            <a:srgbClr val="000000"/>
                          </a:solidFill>
                          <a:effectLst/>
                          <a:latin typeface="Calibri" panose="020F0502020204030204" pitchFamily="34" charset="0"/>
                        </a:rPr>
                        <a:t>N°</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1" i="0" u="none" strike="noStrike">
                          <a:solidFill>
                            <a:srgbClr val="000000"/>
                          </a:solidFill>
                          <a:effectLst/>
                          <a:latin typeface="Calibri" panose="020F0502020204030204" pitchFamily="34" charset="0"/>
                        </a:rPr>
                        <a:t>HORAS SEMANALES</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3"/>
                  </a:ext>
                </a:extLst>
              </a:tr>
              <a:tr h="227125">
                <a:tc>
                  <a:txBody>
                    <a:bodyPr/>
                    <a:lstStyle/>
                    <a:p>
                      <a:pPr algn="l" fontAlgn="b"/>
                      <a:r>
                        <a:rPr lang="es-CL" sz="1400" b="0" i="0" u="none" strike="noStrike" dirty="0">
                          <a:solidFill>
                            <a:srgbClr val="000000"/>
                          </a:solidFill>
                          <a:effectLst/>
                          <a:latin typeface="Calibri" panose="020F0502020204030204" pitchFamily="34" charset="0"/>
                        </a:rPr>
                        <a:t>ADMINISTRATIVO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1</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44</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4"/>
                  </a:ext>
                </a:extLst>
              </a:tr>
              <a:tr h="227125">
                <a:tc>
                  <a:txBody>
                    <a:bodyPr/>
                    <a:lstStyle/>
                    <a:p>
                      <a:pPr algn="l" fontAlgn="b"/>
                      <a:r>
                        <a:rPr lang="es-CL" sz="1400" b="0" i="0" u="none" strike="noStrike">
                          <a:solidFill>
                            <a:srgbClr val="000000"/>
                          </a:solidFill>
                          <a:effectLst/>
                          <a:latin typeface="Calibri" panose="020F0502020204030204" pitchFamily="34" charset="0"/>
                        </a:rPr>
                        <a:t>ASISTENTE SOCIAL</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5"/>
                  </a:ext>
                </a:extLst>
              </a:tr>
              <a:tr h="227125">
                <a:tc>
                  <a:txBody>
                    <a:bodyPr/>
                    <a:lstStyle/>
                    <a:p>
                      <a:pPr algn="l" fontAlgn="b"/>
                      <a:r>
                        <a:rPr lang="es-CL" sz="1400" b="0" i="0" u="none" strike="noStrike">
                          <a:solidFill>
                            <a:srgbClr val="000000"/>
                          </a:solidFill>
                          <a:effectLst/>
                          <a:latin typeface="Calibri" panose="020F0502020204030204" pitchFamily="34" charset="0"/>
                        </a:rPr>
                        <a:t>AUXILIAR DENTAL</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1</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44</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6"/>
                  </a:ext>
                </a:extLst>
              </a:tr>
              <a:tr h="227125">
                <a:tc>
                  <a:txBody>
                    <a:bodyPr/>
                    <a:lstStyle/>
                    <a:p>
                      <a:pPr algn="l" fontAlgn="b"/>
                      <a:r>
                        <a:rPr lang="es-CL" sz="1400" b="0" i="0" u="none" strike="noStrike">
                          <a:solidFill>
                            <a:srgbClr val="000000"/>
                          </a:solidFill>
                          <a:effectLst/>
                          <a:latin typeface="Calibri" panose="020F0502020204030204" pitchFamily="34" charset="0"/>
                        </a:rPr>
                        <a:t>AUXILIAR PARAMEDICO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7"/>
                  </a:ext>
                </a:extLst>
              </a:tr>
              <a:tr h="227125">
                <a:tc>
                  <a:txBody>
                    <a:bodyPr/>
                    <a:lstStyle/>
                    <a:p>
                      <a:pPr algn="l" fontAlgn="b"/>
                      <a:r>
                        <a:rPr lang="es-CL" sz="1400" b="0" i="0" u="none" strike="noStrike">
                          <a:solidFill>
                            <a:srgbClr val="000000"/>
                          </a:solidFill>
                          <a:effectLst/>
                          <a:latin typeface="Calibri" panose="020F0502020204030204" pitchFamily="34" charset="0"/>
                        </a:rPr>
                        <a:t>AUXILIAR DE SERVICIOS</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2</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88</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4</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a:solidFill>
                            <a:srgbClr val="000000"/>
                          </a:solidFill>
                          <a:effectLst/>
                          <a:latin typeface="Calibri" panose="020F0502020204030204" pitchFamily="34" charset="0"/>
                        </a:rPr>
                        <a:t>176</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8"/>
                  </a:ext>
                </a:extLst>
              </a:tr>
              <a:tr h="227125">
                <a:tc>
                  <a:txBody>
                    <a:bodyPr/>
                    <a:lstStyle/>
                    <a:p>
                      <a:pPr algn="l" fontAlgn="b"/>
                      <a:r>
                        <a:rPr lang="es-CL" sz="1400" b="0" i="0" u="none" strike="noStrike">
                          <a:solidFill>
                            <a:srgbClr val="000000"/>
                          </a:solidFill>
                          <a:effectLst/>
                          <a:latin typeface="Calibri" panose="020F0502020204030204" pitchFamily="34" charset="0"/>
                        </a:rPr>
                        <a:t>CHOFER AMBULANCIA</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09"/>
                  </a:ext>
                </a:extLst>
              </a:tr>
              <a:tr h="227125">
                <a:tc>
                  <a:txBody>
                    <a:bodyPr/>
                    <a:lstStyle/>
                    <a:p>
                      <a:pPr algn="l" fontAlgn="b"/>
                      <a:r>
                        <a:rPr lang="es-CL" sz="1400" b="0" i="0" u="none" strike="noStrike">
                          <a:solidFill>
                            <a:srgbClr val="000000"/>
                          </a:solidFill>
                          <a:effectLst/>
                          <a:latin typeface="Calibri" panose="020F0502020204030204" pitchFamily="34" charset="0"/>
                        </a:rPr>
                        <a:t>EDUCADORA DE PARVULOS</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0"/>
                  </a:ext>
                </a:extLst>
              </a:tr>
              <a:tr h="227125">
                <a:tc>
                  <a:txBody>
                    <a:bodyPr/>
                    <a:lstStyle/>
                    <a:p>
                      <a:pPr algn="l" fontAlgn="b"/>
                      <a:r>
                        <a:rPr lang="es-CL" sz="1400" b="0" i="0" u="none" strike="noStrike">
                          <a:solidFill>
                            <a:srgbClr val="000000"/>
                          </a:solidFill>
                          <a:effectLst/>
                          <a:latin typeface="Calibri" panose="020F0502020204030204" pitchFamily="34" charset="0"/>
                        </a:rPr>
                        <a:t>ENFERMERA</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22</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1</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22</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1"/>
                  </a:ext>
                </a:extLst>
              </a:tr>
              <a:tr h="227125">
                <a:tc>
                  <a:txBody>
                    <a:bodyPr/>
                    <a:lstStyle/>
                    <a:p>
                      <a:pPr algn="l" fontAlgn="b"/>
                      <a:r>
                        <a:rPr lang="es-CL" sz="1400" b="0" i="0" u="none" strike="noStrike">
                          <a:solidFill>
                            <a:srgbClr val="000000"/>
                          </a:solidFill>
                          <a:effectLst/>
                          <a:latin typeface="Calibri" panose="020F0502020204030204" pitchFamily="34" charset="0"/>
                        </a:rPr>
                        <a:t>ESTAFETA</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dirty="0">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2"/>
                  </a:ext>
                </a:extLst>
              </a:tr>
              <a:tr h="227125">
                <a:tc>
                  <a:txBody>
                    <a:bodyPr/>
                    <a:lstStyle/>
                    <a:p>
                      <a:pPr algn="l" fontAlgn="b"/>
                      <a:r>
                        <a:rPr lang="es-CL" sz="1400" b="0" i="0" u="none" strike="noStrike">
                          <a:solidFill>
                            <a:srgbClr val="000000"/>
                          </a:solidFill>
                          <a:effectLst/>
                          <a:latin typeface="Calibri" panose="020F0502020204030204" pitchFamily="34" charset="0"/>
                        </a:rPr>
                        <a:t>FONOAUDIOLOGO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3"/>
                  </a:ext>
                </a:extLst>
              </a:tr>
              <a:tr h="227125">
                <a:tc>
                  <a:txBody>
                    <a:bodyPr/>
                    <a:lstStyle/>
                    <a:p>
                      <a:pPr algn="l" fontAlgn="b"/>
                      <a:r>
                        <a:rPr lang="es-CL" sz="1400" b="0" i="0" u="none" strike="noStrike">
                          <a:solidFill>
                            <a:srgbClr val="000000"/>
                          </a:solidFill>
                          <a:effectLst/>
                          <a:latin typeface="Calibri" panose="020F0502020204030204" pitchFamily="34" charset="0"/>
                        </a:rPr>
                        <a:t>KINESIOLOGO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4"/>
                  </a:ext>
                </a:extLst>
              </a:tr>
              <a:tr h="227125">
                <a:tc>
                  <a:txBody>
                    <a:bodyPr/>
                    <a:lstStyle/>
                    <a:p>
                      <a:pPr algn="l" fontAlgn="b"/>
                      <a:r>
                        <a:rPr lang="es-CL" sz="1400" b="0" i="0" u="none" strike="noStrike">
                          <a:solidFill>
                            <a:srgbClr val="000000"/>
                          </a:solidFill>
                          <a:effectLst/>
                          <a:latin typeface="Calibri" panose="020F0502020204030204" pitchFamily="34" charset="0"/>
                        </a:rPr>
                        <a:t>MATRONA</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dirty="0">
                          <a:solidFill>
                            <a:srgbClr val="000000"/>
                          </a:solidFill>
                          <a:effectLst/>
                          <a:latin typeface="Calibri" panose="020F0502020204030204" pitchFamily="34" charset="0"/>
                        </a:rPr>
                        <a:t>1</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44</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5"/>
                  </a:ext>
                </a:extLst>
              </a:tr>
              <a:tr h="227125">
                <a:tc>
                  <a:txBody>
                    <a:bodyPr/>
                    <a:lstStyle/>
                    <a:p>
                      <a:pPr algn="l" fontAlgn="b"/>
                      <a:r>
                        <a:rPr lang="es-CL" sz="1400" b="0" i="0" u="none" strike="noStrike">
                          <a:solidFill>
                            <a:srgbClr val="000000"/>
                          </a:solidFill>
                          <a:effectLst/>
                          <a:latin typeface="Calibri" panose="020F0502020204030204" pitchFamily="34" charset="0"/>
                        </a:rPr>
                        <a:t>MEDICO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dirty="0">
                          <a:solidFill>
                            <a:srgbClr val="000000"/>
                          </a:solidFill>
                          <a:effectLst/>
                          <a:latin typeface="Calibri" panose="020F0502020204030204" pitchFamily="34" charset="0"/>
                        </a:rPr>
                        <a:t>1</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44</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6"/>
                  </a:ext>
                </a:extLst>
              </a:tr>
              <a:tr h="227125">
                <a:tc>
                  <a:txBody>
                    <a:bodyPr/>
                    <a:lstStyle/>
                    <a:p>
                      <a:pPr algn="l" fontAlgn="b"/>
                      <a:r>
                        <a:rPr lang="es-CL" sz="1400" b="0" i="0" u="none" strike="noStrike">
                          <a:solidFill>
                            <a:srgbClr val="000000"/>
                          </a:solidFill>
                          <a:effectLst/>
                          <a:latin typeface="Calibri" panose="020F0502020204030204" pitchFamily="34" charset="0"/>
                        </a:rPr>
                        <a:t>NUTRICIONISTA</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7"/>
                  </a:ext>
                </a:extLst>
              </a:tr>
              <a:tr h="227125">
                <a:tc>
                  <a:txBody>
                    <a:bodyPr/>
                    <a:lstStyle/>
                    <a:p>
                      <a:pPr algn="l" fontAlgn="b"/>
                      <a:r>
                        <a:rPr lang="es-CL" sz="1400" b="0" i="0" u="none" strike="noStrike">
                          <a:solidFill>
                            <a:srgbClr val="000000"/>
                          </a:solidFill>
                          <a:effectLst/>
                          <a:latin typeface="Calibri" panose="020F0502020204030204" pitchFamily="34" charset="0"/>
                        </a:rPr>
                        <a:t>ODONTOLOGO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22</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22</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2</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44</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8"/>
                  </a:ext>
                </a:extLst>
              </a:tr>
              <a:tr h="227125">
                <a:tc>
                  <a:txBody>
                    <a:bodyPr/>
                    <a:lstStyle/>
                    <a:p>
                      <a:pPr algn="l" fontAlgn="b"/>
                      <a:r>
                        <a:rPr lang="es-CL" sz="1400" b="0" i="0" u="none" strike="noStrike">
                          <a:solidFill>
                            <a:srgbClr val="000000"/>
                          </a:solidFill>
                          <a:effectLst/>
                          <a:latin typeface="Calibri" panose="020F0502020204030204" pitchFamily="34" charset="0"/>
                        </a:rPr>
                        <a:t>OTROS PROFESIONALES</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19"/>
                  </a:ext>
                </a:extLst>
              </a:tr>
              <a:tr h="227125">
                <a:tc>
                  <a:txBody>
                    <a:bodyPr/>
                    <a:lstStyle/>
                    <a:p>
                      <a:pPr algn="l" fontAlgn="b"/>
                      <a:r>
                        <a:rPr lang="es-CL" sz="1400" b="0" i="0" u="none" strike="noStrike">
                          <a:solidFill>
                            <a:srgbClr val="000000"/>
                          </a:solidFill>
                          <a:effectLst/>
                          <a:latin typeface="Calibri" panose="020F0502020204030204" pitchFamily="34" charset="0"/>
                        </a:rPr>
                        <a:t>PODOLOGA</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0"/>
                  </a:ext>
                </a:extLst>
              </a:tr>
              <a:tr h="227125">
                <a:tc>
                  <a:txBody>
                    <a:bodyPr/>
                    <a:lstStyle/>
                    <a:p>
                      <a:pPr algn="l" fontAlgn="b"/>
                      <a:r>
                        <a:rPr lang="es-CL" sz="1400" b="0" i="0" u="none" strike="noStrike">
                          <a:solidFill>
                            <a:srgbClr val="000000"/>
                          </a:solidFill>
                          <a:effectLst/>
                          <a:latin typeface="Calibri" panose="020F0502020204030204" pitchFamily="34" charset="0"/>
                        </a:rPr>
                        <a:t>PSICOLOGO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1"/>
                  </a:ext>
                </a:extLst>
              </a:tr>
              <a:tr h="227125">
                <a:tc>
                  <a:txBody>
                    <a:bodyPr/>
                    <a:lstStyle/>
                    <a:p>
                      <a:pPr algn="l" fontAlgn="b"/>
                      <a:r>
                        <a:rPr lang="es-CL" sz="1400" b="0" i="0" u="none" strike="noStrike">
                          <a:solidFill>
                            <a:srgbClr val="000000"/>
                          </a:solidFill>
                          <a:effectLst/>
                          <a:latin typeface="Calibri" panose="020F0502020204030204" pitchFamily="34" charset="0"/>
                        </a:rPr>
                        <a:t>QUIMICO FARMACEUTICO</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2"/>
                  </a:ext>
                </a:extLst>
              </a:tr>
              <a:tr h="227125">
                <a:tc>
                  <a:txBody>
                    <a:bodyPr/>
                    <a:lstStyle/>
                    <a:p>
                      <a:pPr algn="l" fontAlgn="b"/>
                      <a:r>
                        <a:rPr lang="es-CL" sz="1400" b="0" i="0" u="none" strike="noStrike">
                          <a:solidFill>
                            <a:srgbClr val="000000"/>
                          </a:solidFill>
                          <a:effectLst/>
                          <a:latin typeface="Calibri" panose="020F0502020204030204" pitchFamily="34" charset="0"/>
                        </a:rPr>
                        <a:t>TECNICO SOCIAL</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3"/>
                  </a:ext>
                </a:extLst>
              </a:tr>
              <a:tr h="227125">
                <a:tc>
                  <a:txBody>
                    <a:bodyPr/>
                    <a:lstStyle/>
                    <a:p>
                      <a:pPr algn="l" fontAlgn="b"/>
                      <a:r>
                        <a:rPr lang="es-CL" sz="1400" b="0" i="0" u="none" strike="noStrike">
                          <a:solidFill>
                            <a:srgbClr val="000000"/>
                          </a:solidFill>
                          <a:effectLst/>
                          <a:latin typeface="Calibri" panose="020F0502020204030204" pitchFamily="34" charset="0"/>
                        </a:rPr>
                        <a:t>TENS</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2</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88</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1</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44</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4</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176</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4"/>
                  </a:ext>
                </a:extLst>
              </a:tr>
              <a:tr h="231463">
                <a:tc>
                  <a:txBody>
                    <a:bodyPr/>
                    <a:lstStyle/>
                    <a:p>
                      <a:pPr algn="l" fontAlgn="b"/>
                      <a:r>
                        <a:rPr lang="es-CL" sz="1400" b="0" i="0" u="none" strike="noStrike">
                          <a:solidFill>
                            <a:srgbClr val="000000"/>
                          </a:solidFill>
                          <a:effectLst/>
                          <a:latin typeface="Calibri" panose="020F0502020204030204" pitchFamily="34" charset="0"/>
                        </a:rPr>
                        <a:t>TERAPEUTA OCUPACIONAL</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s-CL" sz="1400" b="0" i="0" u="none" strike="noStrike">
                          <a:solidFill>
                            <a:srgbClr val="000000"/>
                          </a:solidFill>
                          <a:effectLst/>
                          <a:latin typeface="Calibri" panose="020F0502020204030204" pitchFamily="34" charset="0"/>
                        </a:rPr>
                        <a:t> </a:t>
                      </a:r>
                    </a:p>
                  </a:txBody>
                  <a:tcPr marL="8155" marR="8155" marT="815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L" sz="1400" b="0" i="0" u="none" strike="noStrike">
                          <a:solidFill>
                            <a:srgbClr val="000000"/>
                          </a:solidFill>
                          <a:effectLst/>
                          <a:latin typeface="Calibri" panose="020F0502020204030204" pitchFamily="34" charset="0"/>
                        </a:rPr>
                        <a:t>0</a:t>
                      </a:r>
                    </a:p>
                  </a:txBody>
                  <a:tcPr marL="8155" marR="8155" marT="815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0</a:t>
                      </a:r>
                    </a:p>
                  </a:txBody>
                  <a:tcPr marL="8155" marR="8155" marT="815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5"/>
                  </a:ext>
                </a:extLst>
              </a:tr>
              <a:tr h="231463">
                <a:tc>
                  <a:txBody>
                    <a:bodyPr/>
                    <a:lstStyle/>
                    <a:p>
                      <a:pPr algn="l" fontAlgn="b"/>
                      <a:endParaRPr lang="es-CL" sz="1400" b="0" i="0" u="none" strike="noStrike">
                        <a:solidFill>
                          <a:srgbClr val="000000"/>
                        </a:solidFill>
                        <a:effectLst/>
                        <a:latin typeface="Calibri" panose="020F0502020204030204" pitchFamily="34" charset="0"/>
                      </a:endParaRPr>
                    </a:p>
                  </a:txBody>
                  <a:tcPr marL="8155" marR="8155" marT="815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8155" marR="8155" marT="815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8155" marR="8155" marT="815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8155" marR="8155" marT="815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8155" marR="8155" marT="815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8155" marR="8155" marT="815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s-CL" sz="1400" b="0" i="0" u="none" strike="noStrike">
                        <a:solidFill>
                          <a:srgbClr val="000000"/>
                        </a:solidFill>
                        <a:effectLst/>
                        <a:latin typeface="Calibri" panose="020F0502020204030204" pitchFamily="34" charset="0"/>
                      </a:endParaRPr>
                    </a:p>
                  </a:txBody>
                  <a:tcPr marL="8155" marR="8155" marT="815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s-CL" sz="1400" b="0" i="0" u="none" strike="noStrike">
                          <a:solidFill>
                            <a:srgbClr val="000000"/>
                          </a:solidFill>
                          <a:effectLst/>
                          <a:latin typeface="Calibri" panose="020F0502020204030204" pitchFamily="34" charset="0"/>
                        </a:rPr>
                        <a:t>15</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ctr" fontAlgn="b"/>
                      <a:r>
                        <a:rPr lang="es-CL" sz="1400" b="0" i="0" u="none" strike="noStrike" dirty="0">
                          <a:solidFill>
                            <a:srgbClr val="000000"/>
                          </a:solidFill>
                          <a:effectLst/>
                          <a:latin typeface="Calibri" panose="020F0502020204030204" pitchFamily="34" charset="0"/>
                        </a:rPr>
                        <a:t>594</a:t>
                      </a:r>
                    </a:p>
                  </a:txBody>
                  <a:tcPr marL="8155" marR="8155" marT="815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extLst>
                  <a:ext uri="{0D108BD9-81ED-4DB2-BD59-A6C34878D82A}">
                    <a16:rowId xmlns="" xmlns:a16="http://schemas.microsoft.com/office/drawing/2014/main" val="10026"/>
                  </a:ext>
                </a:extLst>
              </a:tr>
            </a:tbl>
          </a:graphicData>
        </a:graphic>
      </p:graphicFrame>
    </p:spTree>
    <p:extLst>
      <p:ext uri="{BB962C8B-B14F-4D97-AF65-F5344CB8AC3E}">
        <p14:creationId xmlns:p14="http://schemas.microsoft.com/office/powerpoint/2010/main" val="22258736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599298884"/>
              </p:ext>
            </p:extLst>
          </p:nvPr>
        </p:nvGraphicFramePr>
        <p:xfrm>
          <a:off x="2262341" y="509179"/>
          <a:ext cx="7385626" cy="4476950"/>
        </p:xfrm>
        <a:graphic>
          <a:graphicData uri="http://schemas.openxmlformats.org/drawingml/2006/table">
            <a:tbl>
              <a:tblPr/>
              <a:tblGrid>
                <a:gridCol w="3533484">
                  <a:extLst>
                    <a:ext uri="{9D8B030D-6E8A-4147-A177-3AD203B41FA5}">
                      <a16:colId xmlns="" xmlns:a16="http://schemas.microsoft.com/office/drawing/2014/main" val="20000"/>
                    </a:ext>
                  </a:extLst>
                </a:gridCol>
                <a:gridCol w="1474504">
                  <a:extLst>
                    <a:ext uri="{9D8B030D-6E8A-4147-A177-3AD203B41FA5}">
                      <a16:colId xmlns="" xmlns:a16="http://schemas.microsoft.com/office/drawing/2014/main" val="20001"/>
                    </a:ext>
                  </a:extLst>
                </a:gridCol>
                <a:gridCol w="2377638">
                  <a:extLst>
                    <a:ext uri="{9D8B030D-6E8A-4147-A177-3AD203B41FA5}">
                      <a16:colId xmlns="" xmlns:a16="http://schemas.microsoft.com/office/drawing/2014/main" val="20002"/>
                    </a:ext>
                  </a:extLst>
                </a:gridCol>
              </a:tblGrid>
              <a:tr h="826022">
                <a:tc gridSpan="3">
                  <a:txBody>
                    <a:bodyPr/>
                    <a:lstStyle/>
                    <a:p>
                      <a:pPr algn="ctr" fontAlgn="b"/>
                      <a:r>
                        <a:rPr lang="es-CL" sz="1800" b="1" i="0" u="sng" strike="noStrike" dirty="0">
                          <a:solidFill>
                            <a:srgbClr val="000000"/>
                          </a:solidFill>
                          <a:effectLst/>
                          <a:latin typeface="Calibri" panose="020F0502020204030204" pitchFamily="34" charset="0"/>
                        </a:rPr>
                        <a:t>SERVICIO DE URGENCIA RURAL DEPENDIENTE DE CONSULTORIO BALMACEDA</a:t>
                      </a:r>
                    </a:p>
                  </a:txBody>
                  <a:tcPr marL="9525" marR="9525" marT="9525" marB="0" anchor="b">
                    <a:lnL>
                      <a:noFill/>
                    </a:lnL>
                    <a:lnR>
                      <a:noFill/>
                    </a:lnR>
                    <a:lnT>
                      <a:noFill/>
                    </a:lnT>
                    <a:lnB>
                      <a:noFill/>
                    </a:lnB>
                  </a:tcPr>
                </a:tc>
                <a:tc hMerge="1">
                  <a:txBody>
                    <a:bodyPr/>
                    <a:lstStyle/>
                    <a:p>
                      <a:endParaRPr lang="es-CL"/>
                    </a:p>
                  </a:txBody>
                  <a:tcPr/>
                </a:tc>
                <a:tc hMerge="1">
                  <a:txBody>
                    <a:bodyPr/>
                    <a:lstStyle/>
                    <a:p>
                      <a:endParaRPr lang="es-CL"/>
                    </a:p>
                  </a:txBody>
                  <a:tcPr/>
                </a:tc>
                <a:extLst>
                  <a:ext uri="{0D108BD9-81ED-4DB2-BD59-A6C34878D82A}">
                    <a16:rowId xmlns="" xmlns:a16="http://schemas.microsoft.com/office/drawing/2014/main" val="10000"/>
                  </a:ext>
                </a:extLst>
              </a:tr>
              <a:tr h="456366">
                <a:tc>
                  <a:txBody>
                    <a:bodyPr/>
                    <a:lstStyle/>
                    <a:p>
                      <a:pPr algn="l" fontAlgn="b"/>
                      <a:endParaRPr lang="es-CL"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11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L"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56366">
                <a:tc>
                  <a:txBody>
                    <a:bodyPr/>
                    <a:lstStyle/>
                    <a:p>
                      <a:pPr algn="ctr" fontAlgn="ctr"/>
                      <a:r>
                        <a:rPr lang="es-CL" sz="1800" b="1" i="0" u="none" strike="noStrike" dirty="0">
                          <a:solidFill>
                            <a:srgbClr val="000000"/>
                          </a:solidFill>
                          <a:effectLst/>
                          <a:latin typeface="Calibri" panose="020F0502020204030204" pitchFamily="34" charset="0"/>
                        </a:rPr>
                        <a:t>CARGO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800" b="1" i="0" u="none" strike="noStrike">
                          <a:solidFill>
                            <a:srgbClr val="000000"/>
                          </a:solidFill>
                          <a:effectLst/>
                          <a:latin typeface="Calibri" panose="020F0502020204030204" pitchFamily="34" charset="0"/>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L" sz="1800" b="1" i="0" u="none" strike="noStrike">
                          <a:solidFill>
                            <a:srgbClr val="000000"/>
                          </a:solidFill>
                          <a:effectLst/>
                          <a:latin typeface="Calibri" panose="020F0502020204030204" pitchFamily="34" charset="0"/>
                        </a:rPr>
                        <a:t>HORAS SEMANALES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56366">
                <a:tc>
                  <a:txBody>
                    <a:bodyPr/>
                    <a:lstStyle/>
                    <a:p>
                      <a:pPr algn="l" fontAlgn="b"/>
                      <a:r>
                        <a:rPr lang="es-CL" sz="1800" b="1" i="0" u="none" strike="noStrike" dirty="0">
                          <a:solidFill>
                            <a:srgbClr val="000000"/>
                          </a:solidFill>
                          <a:effectLst/>
                          <a:latin typeface="Calibri" panose="020F0502020204030204" pitchFamily="34" charset="0"/>
                        </a:rPr>
                        <a:t>MEDICO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1" i="0" u="none" strike="noStrike">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56366">
                <a:tc>
                  <a:txBody>
                    <a:bodyPr/>
                    <a:lstStyle/>
                    <a:p>
                      <a:pPr algn="l" fontAlgn="b"/>
                      <a:r>
                        <a:rPr lang="es-CL" sz="1800" b="1" i="0" u="none" strike="noStrike" dirty="0">
                          <a:solidFill>
                            <a:srgbClr val="000000"/>
                          </a:solidFill>
                          <a:effectLst/>
                          <a:latin typeface="Calibri" panose="020F0502020204030204" pitchFamily="34" charset="0"/>
                        </a:rPr>
                        <a:t>ENFERMERA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1" i="0" u="none" strike="noStrike">
                          <a:solidFill>
                            <a:srgbClr val="000000"/>
                          </a:solidFill>
                          <a:effectLst/>
                          <a:latin typeface="Calibri" panose="020F0502020204030204" pitchFamily="34" charset="0"/>
                        </a:rPr>
                        <a:t>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56366">
                <a:tc>
                  <a:txBody>
                    <a:bodyPr/>
                    <a:lstStyle/>
                    <a:p>
                      <a:pPr algn="l" fontAlgn="b"/>
                      <a:r>
                        <a:rPr lang="es-CL" sz="1800" b="1" i="0" u="none" strike="noStrike">
                          <a:solidFill>
                            <a:srgbClr val="000000"/>
                          </a:solidFill>
                          <a:effectLst/>
                          <a:latin typeface="Calibri" panose="020F0502020204030204" pitchFamily="34" charset="0"/>
                        </a:rPr>
                        <a:t>TECNICO DE FARMACIA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1"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56366">
                <a:tc>
                  <a:txBody>
                    <a:bodyPr/>
                    <a:lstStyle/>
                    <a:p>
                      <a:pPr algn="l" fontAlgn="b"/>
                      <a:r>
                        <a:rPr lang="es-CL" sz="1800" b="1" i="0" u="none" strike="noStrike">
                          <a:solidFill>
                            <a:srgbClr val="000000"/>
                          </a:solidFill>
                          <a:effectLst/>
                          <a:latin typeface="Calibri" panose="020F0502020204030204" pitchFamily="34" charset="0"/>
                        </a:rPr>
                        <a:t>ADMINISTRATIVO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1"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456366">
                <a:tc>
                  <a:txBody>
                    <a:bodyPr/>
                    <a:lstStyle/>
                    <a:p>
                      <a:pPr algn="l" fontAlgn="b"/>
                      <a:r>
                        <a:rPr lang="es-CL" sz="1800" b="1" i="0" u="none" strike="noStrike">
                          <a:solidFill>
                            <a:srgbClr val="000000"/>
                          </a:solidFill>
                          <a:effectLst/>
                          <a:latin typeface="Calibri" panose="020F0502020204030204" pitchFamily="34" charset="0"/>
                        </a:rPr>
                        <a:t>AUXILIAR DE SERVICIO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1"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456366">
                <a:tc>
                  <a:txBody>
                    <a:bodyPr/>
                    <a:lstStyle/>
                    <a:p>
                      <a:pPr algn="l" fontAlgn="b"/>
                      <a:r>
                        <a:rPr lang="es-CL" sz="1800" b="1" i="0" u="none" strike="noStrike">
                          <a:solidFill>
                            <a:srgbClr val="000000"/>
                          </a:solidFill>
                          <a:effectLst/>
                          <a:latin typeface="Calibri" panose="020F0502020204030204" pitchFamily="34" charset="0"/>
                        </a:rPr>
                        <a:t>GUARDIA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L" sz="1800" b="1" i="0" u="none" strike="noStrike" dirty="0">
                          <a:solidFill>
                            <a:srgbClr val="000000"/>
                          </a:solidFill>
                          <a:effectLst/>
                          <a:latin typeface="Calibri" panose="020F0502020204030204" pitchFamily="34" charset="0"/>
                        </a:rPr>
                        <a:t>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5331831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Objeto"/>
          <p:cNvGraphicFramePr>
            <a:graphicFrameLocks noChangeAspect="1"/>
          </p:cNvGraphicFramePr>
          <p:nvPr>
            <p:extLst>
              <p:ext uri="{D42A27DB-BD31-4B8C-83A1-F6EECF244321}">
                <p14:modId xmlns:p14="http://schemas.microsoft.com/office/powerpoint/2010/main" val="1302679439"/>
              </p:ext>
            </p:extLst>
          </p:nvPr>
        </p:nvGraphicFramePr>
        <p:xfrm>
          <a:off x="2444587" y="309724"/>
          <a:ext cx="7572375" cy="2143125"/>
        </p:xfrm>
        <a:graphic>
          <a:graphicData uri="http://schemas.openxmlformats.org/presentationml/2006/ole">
            <mc:AlternateContent xmlns:mc="http://schemas.openxmlformats.org/markup-compatibility/2006">
              <mc:Choice xmlns:v="urn:schemas-microsoft-com:vml" Requires="v">
                <p:oleObj spid="_x0000_s1042" name="Hoja de cálculo" r:id="rId4" imgW="7572187" imgH="2143012" progId="Excel.Sheet.12">
                  <p:embed/>
                </p:oleObj>
              </mc:Choice>
              <mc:Fallback>
                <p:oleObj name="Hoja de cálculo" r:id="rId4" imgW="7572187" imgH="2143012" progId="Excel.Sheet.12">
                  <p:embed/>
                  <p:pic>
                    <p:nvPicPr>
                      <p:cNvPr id="0" name=""/>
                      <p:cNvPicPr/>
                      <p:nvPr/>
                    </p:nvPicPr>
                    <p:blipFill>
                      <a:blip r:embed="rId5"/>
                      <a:stretch>
                        <a:fillRect/>
                      </a:stretch>
                    </p:blipFill>
                    <p:spPr>
                      <a:xfrm>
                        <a:off x="2444587" y="309724"/>
                        <a:ext cx="7572375" cy="2143125"/>
                      </a:xfrm>
                      <a:prstGeom prst="rect">
                        <a:avLst/>
                      </a:prstGeom>
                    </p:spPr>
                  </p:pic>
                </p:oleObj>
              </mc:Fallback>
            </mc:AlternateContent>
          </a:graphicData>
        </a:graphic>
      </p:graphicFrame>
      <p:graphicFrame>
        <p:nvGraphicFramePr>
          <p:cNvPr id="8" name="1 Gráfico"/>
          <p:cNvGraphicFramePr>
            <a:graphicFrameLocks/>
          </p:cNvGraphicFramePr>
          <p:nvPr>
            <p:extLst>
              <p:ext uri="{D42A27DB-BD31-4B8C-83A1-F6EECF244321}">
                <p14:modId xmlns:p14="http://schemas.microsoft.com/office/powerpoint/2010/main" val="291110953"/>
              </p:ext>
            </p:extLst>
          </p:nvPr>
        </p:nvGraphicFramePr>
        <p:xfrm>
          <a:off x="2453120" y="2452849"/>
          <a:ext cx="7703754" cy="369404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724120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884" y="0"/>
            <a:ext cx="8228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3636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p:txBody>
          <a:bodyPr/>
          <a:lstStyle/>
          <a:p>
            <a:r>
              <a:rPr lang="es-MX" dirty="0"/>
              <a:t>Satisfacción Usuaria </a:t>
            </a:r>
          </a:p>
        </p:txBody>
      </p:sp>
      <p:sp>
        <p:nvSpPr>
          <p:cNvPr id="5" name="Subtítulo 4"/>
          <p:cNvSpPr>
            <a:spLocks noGrp="1"/>
          </p:cNvSpPr>
          <p:nvPr>
            <p:ph type="subTitle" idx="1"/>
          </p:nvPr>
        </p:nvSpPr>
        <p:spPr/>
        <p:txBody>
          <a:bodyPr/>
          <a:lstStyle/>
          <a:p>
            <a:endParaRPr lang="es-MX"/>
          </a:p>
        </p:txBody>
      </p:sp>
    </p:spTree>
    <p:extLst>
      <p:ext uri="{BB962C8B-B14F-4D97-AF65-F5344CB8AC3E}">
        <p14:creationId xmlns:p14="http://schemas.microsoft.com/office/powerpoint/2010/main" val="127026879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p:nvPr/>
        </p:nvPicPr>
        <p:blipFill>
          <a:blip r:embed="rId3"/>
          <a:stretch>
            <a:fillRect/>
          </a:stretch>
        </p:blipFill>
        <p:spPr>
          <a:xfrm>
            <a:off x="2222696" y="1237957"/>
            <a:ext cx="8105548" cy="4106374"/>
          </a:xfrm>
          <a:prstGeom prst="rect">
            <a:avLst/>
          </a:prstGeom>
        </p:spPr>
      </p:pic>
    </p:spTree>
    <p:extLst>
      <p:ext uri="{BB962C8B-B14F-4D97-AF65-F5344CB8AC3E}">
        <p14:creationId xmlns:p14="http://schemas.microsoft.com/office/powerpoint/2010/main" val="4911026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Elipse"/>
          <p:cNvSpPr/>
          <p:nvPr/>
        </p:nvSpPr>
        <p:spPr>
          <a:xfrm>
            <a:off x="3718575" y="528602"/>
            <a:ext cx="7608886" cy="78581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a:t>POSTAS RURALES</a:t>
            </a:r>
          </a:p>
        </p:txBody>
      </p:sp>
      <p:sp>
        <p:nvSpPr>
          <p:cNvPr id="4" name="3 Rectángulo redondeado"/>
          <p:cNvSpPr/>
          <p:nvPr/>
        </p:nvSpPr>
        <p:spPr>
          <a:xfrm>
            <a:off x="3611157" y="1631853"/>
            <a:ext cx="2189467" cy="85825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1"/>
            <a:r>
              <a:rPr lang="es-ES" dirty="0"/>
              <a:t>Puntilla</a:t>
            </a:r>
          </a:p>
        </p:txBody>
      </p:sp>
      <p:sp>
        <p:nvSpPr>
          <p:cNvPr id="5" name="4 Rectángulo redondeado"/>
          <p:cNvSpPr/>
          <p:nvPr/>
        </p:nvSpPr>
        <p:spPr>
          <a:xfrm>
            <a:off x="6532740" y="1643825"/>
            <a:ext cx="2143140" cy="88200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1"/>
            <a:r>
              <a:rPr lang="es-ES" dirty="0"/>
              <a:t>Santa Rita</a:t>
            </a:r>
          </a:p>
        </p:txBody>
      </p:sp>
      <p:sp>
        <p:nvSpPr>
          <p:cNvPr id="6" name="5 Rectángulo redondeado"/>
          <p:cNvSpPr/>
          <p:nvPr/>
        </p:nvSpPr>
        <p:spPr>
          <a:xfrm>
            <a:off x="9407997" y="1643825"/>
            <a:ext cx="1928827" cy="88200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dirty="0"/>
              <a:t>San Vicente</a:t>
            </a:r>
          </a:p>
        </p:txBody>
      </p:sp>
      <p:pic>
        <p:nvPicPr>
          <p:cNvPr id="70657" name="Picture 1" descr="C:\Documents and Settings\Direccion\Escritorio\cuenta publica\DSC01696.JPG"/>
          <p:cNvPicPr>
            <a:picLocks noGrp="1" noChangeAspect="1" noChangeArrowheads="1"/>
          </p:cNvPicPr>
          <p:nvPr>
            <p:ph idx="1"/>
          </p:nvPr>
        </p:nvPicPr>
        <p:blipFill>
          <a:blip r:embed="rId3" cstate="print"/>
          <a:srcRect/>
          <a:stretch>
            <a:fillRect/>
          </a:stretch>
        </p:blipFill>
        <p:spPr bwMode="auto">
          <a:xfrm>
            <a:off x="3522334" y="2898397"/>
            <a:ext cx="2214579" cy="2280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0658" name="Picture 2" descr="C:\Documents and Settings\Direccion\Escritorio\cuenta publica\DSC01708.JPG"/>
          <p:cNvPicPr>
            <a:picLocks noChangeAspect="1" noChangeArrowheads="1"/>
          </p:cNvPicPr>
          <p:nvPr/>
        </p:nvPicPr>
        <p:blipFill>
          <a:blip r:embed="rId4" cstate="print"/>
          <a:srcRect/>
          <a:stretch>
            <a:fillRect/>
          </a:stretch>
        </p:blipFill>
        <p:spPr bwMode="auto">
          <a:xfrm>
            <a:off x="6456473" y="2823447"/>
            <a:ext cx="2357455" cy="2398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0659" name="Picture 3" descr="C:\Documents and Settings\Direccion\Escritorio\cuenta publica\DSC01720.JPG"/>
          <p:cNvPicPr>
            <a:picLocks noChangeAspect="1" noChangeArrowheads="1"/>
          </p:cNvPicPr>
          <p:nvPr/>
        </p:nvPicPr>
        <p:blipFill>
          <a:blip r:embed="rId5" cstate="print"/>
          <a:srcRect/>
          <a:stretch>
            <a:fillRect/>
          </a:stretch>
        </p:blipFill>
        <p:spPr bwMode="auto">
          <a:xfrm>
            <a:off x="9407997" y="2855230"/>
            <a:ext cx="2269024" cy="2366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9 Rectángulo"/>
          <p:cNvSpPr/>
          <p:nvPr/>
        </p:nvSpPr>
        <p:spPr>
          <a:xfrm>
            <a:off x="6096000" y="6550344"/>
            <a:ext cx="4572000" cy="307777"/>
          </a:xfrm>
          <a:prstGeom prst="rect">
            <a:avLst/>
          </a:prstGeom>
        </p:spPr>
        <p:txBody>
          <a:bodyPr>
            <a:spAutoFit/>
          </a:bodyPr>
          <a:lstStyle/>
          <a:p>
            <a:r>
              <a:rPr lang="es-MX" sz="1400" i="1" dirty="0">
                <a:latin typeface="Lucida Sans Unicode" pitchFamily="34" charset="0"/>
              </a:rPr>
              <a:t> </a:t>
            </a:r>
            <a:endParaRPr lang="es-CL" sz="1400" dirty="0"/>
          </a:p>
        </p:txBody>
      </p:sp>
      <p:sp>
        <p:nvSpPr>
          <p:cNvPr id="2" name="CuadroTexto 1"/>
          <p:cNvSpPr txBox="1"/>
          <p:nvPr/>
        </p:nvSpPr>
        <p:spPr>
          <a:xfrm>
            <a:off x="4281055" y="5564227"/>
            <a:ext cx="1636350" cy="369332"/>
          </a:xfrm>
          <a:prstGeom prst="rect">
            <a:avLst/>
          </a:prstGeom>
          <a:noFill/>
        </p:spPr>
        <p:txBody>
          <a:bodyPr wrap="square" rtlCol="0">
            <a:spAutoFit/>
          </a:bodyPr>
          <a:lstStyle/>
          <a:p>
            <a:r>
              <a:rPr lang="es-CL" dirty="0"/>
              <a:t>1.609</a:t>
            </a:r>
          </a:p>
        </p:txBody>
      </p:sp>
      <p:sp>
        <p:nvSpPr>
          <p:cNvPr id="8" name="CuadroTexto 7"/>
          <p:cNvSpPr txBox="1"/>
          <p:nvPr/>
        </p:nvSpPr>
        <p:spPr>
          <a:xfrm>
            <a:off x="7523018" y="5550996"/>
            <a:ext cx="1028699" cy="369332"/>
          </a:xfrm>
          <a:prstGeom prst="rect">
            <a:avLst/>
          </a:prstGeom>
          <a:noFill/>
        </p:spPr>
        <p:txBody>
          <a:bodyPr wrap="square" rtlCol="0">
            <a:spAutoFit/>
          </a:bodyPr>
          <a:lstStyle/>
          <a:p>
            <a:r>
              <a:rPr lang="es-CL" dirty="0"/>
              <a:t>276</a:t>
            </a:r>
          </a:p>
        </p:txBody>
      </p:sp>
      <p:sp>
        <p:nvSpPr>
          <p:cNvPr id="9" name="CuadroTexto 8"/>
          <p:cNvSpPr txBox="1"/>
          <p:nvPr/>
        </p:nvSpPr>
        <p:spPr>
          <a:xfrm>
            <a:off x="10494818" y="5550996"/>
            <a:ext cx="1307693" cy="369332"/>
          </a:xfrm>
          <a:prstGeom prst="rect">
            <a:avLst/>
          </a:prstGeom>
          <a:noFill/>
        </p:spPr>
        <p:txBody>
          <a:bodyPr wrap="square" rtlCol="0">
            <a:spAutoFit/>
          </a:bodyPr>
          <a:lstStyle/>
          <a:p>
            <a:r>
              <a:rPr lang="es-CL" dirty="0"/>
              <a:t>340</a:t>
            </a:r>
          </a:p>
        </p:txBody>
      </p:sp>
      <p:pic>
        <p:nvPicPr>
          <p:cNvPr id="13" name="Picture 1" descr="C:\Documents and Settings\Direccion\Escritorio\cuenta publica\DSC01670.JPG"/>
          <p:cNvPicPr>
            <a:picLocks noChangeAspect="1" noChangeArrowheads="1"/>
          </p:cNvPicPr>
          <p:nvPr/>
        </p:nvPicPr>
        <p:blipFill>
          <a:blip r:embed="rId6" cstate="print"/>
          <a:srcRect/>
          <a:stretch>
            <a:fillRect/>
          </a:stretch>
        </p:blipFill>
        <p:spPr bwMode="auto">
          <a:xfrm>
            <a:off x="466485" y="2855230"/>
            <a:ext cx="2336289" cy="23663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CuadroTexto 14"/>
          <p:cNvSpPr txBox="1"/>
          <p:nvPr/>
        </p:nvSpPr>
        <p:spPr>
          <a:xfrm>
            <a:off x="1190669" y="5586714"/>
            <a:ext cx="1612105" cy="370959"/>
          </a:xfrm>
          <a:prstGeom prst="rect">
            <a:avLst/>
          </a:prstGeom>
          <a:noFill/>
        </p:spPr>
        <p:txBody>
          <a:bodyPr wrap="square" rtlCol="0">
            <a:spAutoFit/>
          </a:bodyPr>
          <a:lstStyle/>
          <a:p>
            <a:r>
              <a:rPr lang="es-CL" dirty="0"/>
              <a:t>8.901</a:t>
            </a:r>
          </a:p>
        </p:txBody>
      </p:sp>
      <p:sp>
        <p:nvSpPr>
          <p:cNvPr id="18" name="3 Rectángulo redondeado"/>
          <p:cNvSpPr/>
          <p:nvPr/>
        </p:nvSpPr>
        <p:spPr>
          <a:xfrm>
            <a:off x="563058" y="1631853"/>
            <a:ext cx="2239715" cy="84713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lvl="1"/>
            <a:r>
              <a:rPr lang="es-ES" dirty="0" err="1"/>
              <a:t>Cesfam</a:t>
            </a:r>
            <a:r>
              <a:rPr lang="es-ES" dirty="0"/>
              <a:t> José Manuel Balmaceda</a:t>
            </a:r>
          </a:p>
        </p:txBody>
      </p:sp>
    </p:spTree>
    <p:extLst>
      <p:ext uri="{BB962C8B-B14F-4D97-AF65-F5344CB8AC3E}">
        <p14:creationId xmlns:p14="http://schemas.microsoft.com/office/powerpoint/2010/main" val="137137686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S" dirty="0" smtClean="0"/>
              <a:t>Muchas Gracias</a:t>
            </a:r>
            <a:endParaRPr lang="es-ES" dirty="0"/>
          </a:p>
        </p:txBody>
      </p:sp>
      <p:sp>
        <p:nvSpPr>
          <p:cNvPr id="3" name="Subtítulo 2"/>
          <p:cNvSpPr>
            <a:spLocks noGrp="1"/>
          </p:cNvSpPr>
          <p:nvPr>
            <p:ph type="subTitle" idx="1"/>
          </p:nvPr>
        </p:nvSpPr>
        <p:spPr/>
        <p:txBody>
          <a:bodyPr/>
          <a:lstStyle/>
          <a:p>
            <a:endParaRPr lang="es-ES" dirty="0" smtClean="0"/>
          </a:p>
          <a:p>
            <a:r>
              <a:rPr lang="es-ES" dirty="0" smtClean="0"/>
              <a:t>Estamos en contacto</a:t>
            </a:r>
            <a:endParaRPr lang="es-ES" dirty="0"/>
          </a:p>
          <a:p>
            <a:r>
              <a:rPr lang="es-ES" dirty="0" err="1" smtClean="0"/>
              <a:t>patricia.gallardo@corpirque.cl</a:t>
            </a:r>
            <a:endParaRPr lang="es-ES" dirty="0"/>
          </a:p>
        </p:txBody>
      </p:sp>
      <p:pic>
        <p:nvPicPr>
          <p:cNvPr id="6" name="Imagen 5" descr="cuales-son-las-flores-de-invierno-campanas-600x338.jpg"/>
          <p:cNvPicPr>
            <a:picLocks noChangeAspect="1"/>
          </p:cNvPicPr>
          <p:nvPr/>
        </p:nvPicPr>
        <p:blipFill>
          <a:blip r:embed="rId2">
            <a:alphaModFix amt="38000"/>
            <a:extLst>
              <a:ext uri="{28A0092B-C50C-407E-A947-70E740481C1C}">
                <a14:useLocalDpi xmlns:a14="http://schemas.microsoft.com/office/drawing/2010/main" val="0"/>
              </a:ext>
            </a:extLst>
          </a:blip>
          <a:stretch>
            <a:fillRect/>
          </a:stretch>
        </p:blipFill>
        <p:spPr>
          <a:xfrm>
            <a:off x="0" y="412448"/>
            <a:ext cx="11763845" cy="5847462"/>
          </a:xfrm>
          <a:prstGeom prst="rect">
            <a:avLst/>
          </a:prstGeom>
        </p:spPr>
      </p:pic>
    </p:spTree>
    <p:extLst>
      <p:ext uri="{BB962C8B-B14F-4D97-AF65-F5344CB8AC3E}">
        <p14:creationId xmlns:p14="http://schemas.microsoft.com/office/powerpoint/2010/main" val="938927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303213"/>
            <a:ext cx="7105651" cy="1143000"/>
          </a:xfrm>
        </p:spPr>
        <p:txBody>
          <a:bodyPr>
            <a:normAutofit/>
          </a:bodyPr>
          <a:lstStyle/>
          <a:p>
            <a:r>
              <a:rPr lang="es-ES" sz="3600" b="1" dirty="0">
                <a:solidFill>
                  <a:schemeClr val="tx2"/>
                </a:solidFill>
              </a:rPr>
              <a:t>POBLACIÓN INSCRITA VALIDADA </a:t>
            </a:r>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480631095"/>
              </p:ext>
            </p:extLst>
          </p:nvPr>
        </p:nvGraphicFramePr>
        <p:xfrm>
          <a:off x="0" y="1624084"/>
          <a:ext cx="5172501" cy="4517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63736" y="1610435"/>
            <a:ext cx="5841241" cy="4380931"/>
          </a:xfrm>
          <a:prstGeom prst="rect">
            <a:avLst/>
          </a:prstGeom>
          <a:ln>
            <a:noFill/>
          </a:ln>
          <a:effectLst>
            <a:softEdge rad="112500"/>
          </a:effectLst>
        </p:spPr>
      </p:pic>
    </p:spTree>
    <p:extLst>
      <p:ext uri="{BB962C8B-B14F-4D97-AF65-F5344CB8AC3E}">
        <p14:creationId xmlns:p14="http://schemas.microsoft.com/office/powerpoint/2010/main" val="1570558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3207112977"/>
              </p:ext>
            </p:extLst>
          </p:nvPr>
        </p:nvGraphicFramePr>
        <p:xfrm>
          <a:off x="675249" y="548640"/>
          <a:ext cx="11000936" cy="5669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31798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t="1772" b="567"/>
          <a:stretch/>
        </p:blipFill>
        <p:spPr>
          <a:xfrm>
            <a:off x="164978" y="0"/>
            <a:ext cx="12027022" cy="6372665"/>
          </a:xfrm>
          <a:prstGeom prst="rect">
            <a:avLst/>
          </a:prstGeom>
        </p:spPr>
      </p:pic>
    </p:spTree>
    <p:extLst>
      <p:ext uri="{BB962C8B-B14F-4D97-AF65-F5344CB8AC3E}">
        <p14:creationId xmlns:p14="http://schemas.microsoft.com/office/powerpoint/2010/main" val="2246924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r="2269"/>
          <a:stretch/>
        </p:blipFill>
        <p:spPr>
          <a:xfrm>
            <a:off x="267287" y="0"/>
            <a:ext cx="11507372" cy="6558869"/>
          </a:xfrm>
          <a:prstGeom prst="rect">
            <a:avLst/>
          </a:prstGeom>
        </p:spPr>
      </p:pic>
    </p:spTree>
    <p:extLst>
      <p:ext uri="{BB962C8B-B14F-4D97-AF65-F5344CB8AC3E}">
        <p14:creationId xmlns:p14="http://schemas.microsoft.com/office/powerpoint/2010/main" val="791271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2329</TotalTime>
  <Words>2078</Words>
  <Application>Microsoft Office PowerPoint</Application>
  <PresentationFormat>Personalizado</PresentationFormat>
  <Paragraphs>695</Paragraphs>
  <Slides>50</Slides>
  <Notes>19</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50</vt:i4>
      </vt:variant>
    </vt:vector>
  </HeadingPairs>
  <TitlesOfParts>
    <vt:vector size="52" baseType="lpstr">
      <vt:lpstr>Tema de Office</vt:lpstr>
      <vt:lpstr>Hoja de cálculo</vt:lpstr>
      <vt:lpstr>CUENTA PÚBLICA GESTIÓN 2016 CESFAM J. M. BALMACEDA Y POSTA RURALES  CORPORACIÓN MUNICIPAL DE PIRQUE</vt:lpstr>
      <vt:lpstr>Presentación General </vt:lpstr>
      <vt:lpstr>Presentación de PowerPoint</vt:lpstr>
      <vt:lpstr>DIAGRAMA DE ESTABLECIMIENTOS DE SALUD</vt:lpstr>
      <vt:lpstr>Presentación de PowerPoint</vt:lpstr>
      <vt:lpstr>POBLACIÓN INSCRITA VALIDADA </vt:lpstr>
      <vt:lpstr>Presentación de PowerPoint</vt:lpstr>
      <vt:lpstr>Presentación de PowerPoint</vt:lpstr>
      <vt:lpstr>Presentación de PowerPoint</vt:lpstr>
      <vt:lpstr>Presentación de PowerPoint</vt:lpstr>
      <vt:lpstr>Análisis Sanitario </vt:lpstr>
      <vt:lpstr>Causas HE SSMSO 2015 </vt:lpstr>
      <vt:lpstr>Presentación de PowerPoint</vt:lpstr>
      <vt:lpstr>Presentación de PowerPoint</vt:lpstr>
      <vt:lpstr>Presentación de PowerPoint</vt:lpstr>
      <vt:lpstr>Presentación de PowerPoint</vt:lpstr>
      <vt:lpstr>Gestión del Establecimiento </vt:lpstr>
      <vt:lpstr>Presentación de PowerPoint</vt:lpstr>
      <vt:lpstr>Presentación de PowerPoint</vt:lpstr>
      <vt:lpstr>Consultas</vt:lpstr>
      <vt:lpstr>Problemas </vt:lpstr>
      <vt:lpstr>Resolutividad</vt:lpstr>
      <vt:lpstr>SUR </vt:lpstr>
      <vt:lpstr>Presentación de PowerPoint</vt:lpstr>
      <vt:lpstr>Presentación de PowerPoint</vt:lpstr>
      <vt:lpstr>Presentación de PowerPoint</vt:lpstr>
      <vt:lpstr>Logros 2016 y Desafíos 2017</vt:lpstr>
      <vt:lpstr>Presentación de PowerPoint</vt:lpstr>
      <vt:lpstr>Presentación de PowerPoint</vt:lpstr>
      <vt:lpstr>Adulto Mayor </vt:lpstr>
      <vt:lpstr>Presentación de PowerPoint</vt:lpstr>
      <vt:lpstr>Presentación de PowerPoint</vt:lpstr>
      <vt:lpstr>Presentación de PowerPoint</vt:lpstr>
      <vt:lpstr>Programa de Atención Domiciliaria a Pacientes Dependencia severa.</vt:lpstr>
      <vt:lpstr>Presentación de PowerPoint</vt:lpstr>
      <vt:lpstr>Presentación de PowerPoint</vt:lpstr>
      <vt:lpstr>Presentación de PowerPoint</vt:lpstr>
      <vt:lpstr>Presentación de PowerPoint</vt:lpstr>
      <vt:lpstr>Presentación de PowerPoint</vt:lpstr>
      <vt:lpstr>Centro Rural de Especialidades de Santa Rita </vt:lpstr>
      <vt:lpstr>Presentación de PowerPoint</vt:lpstr>
      <vt:lpstr>Recursos Disponibles </vt:lpstr>
      <vt:lpstr>Presentación de PowerPoint</vt:lpstr>
      <vt:lpstr>Presentación de PowerPoint</vt:lpstr>
      <vt:lpstr>Presentación de PowerPoint</vt:lpstr>
      <vt:lpstr>Presentación de PowerPoint</vt:lpstr>
      <vt:lpstr>Presentación de PowerPoint</vt:lpstr>
      <vt:lpstr>Satisfacción Usuaria </vt:lpstr>
      <vt:lpstr>Presentación de PowerPoint</vt:lpstr>
      <vt:lpstr>Muchas 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DE SALUD MENTAL</dc:title>
  <dc:creator>DIRECCION_CESFAMJMB</dc:creator>
  <cp:lastModifiedBy>DAF_02</cp:lastModifiedBy>
  <cp:revision>159</cp:revision>
  <cp:lastPrinted>2017-05-22T16:22:42Z</cp:lastPrinted>
  <dcterms:created xsi:type="dcterms:W3CDTF">2016-05-13T12:57:35Z</dcterms:created>
  <dcterms:modified xsi:type="dcterms:W3CDTF">2017-05-31T13:16:13Z</dcterms:modified>
</cp:coreProperties>
</file>